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60" r:id="rId4"/>
    <p:sldId id="261" r:id="rId5"/>
    <p:sldId id="268" r:id="rId6"/>
    <p:sldId id="262" r:id="rId7"/>
    <p:sldId id="270" r:id="rId8"/>
    <p:sldId id="269" r:id="rId9"/>
    <p:sldId id="263" r:id="rId10"/>
    <p:sldId id="264" r:id="rId11"/>
    <p:sldId id="277" r:id="rId12"/>
    <p:sldId id="271" r:id="rId13"/>
    <p:sldId id="272" r:id="rId14"/>
    <p:sldId id="265" r:id="rId15"/>
    <p:sldId id="276" r:id="rId16"/>
    <p:sldId id="273" r:id="rId17"/>
    <p:sldId id="274" r:id="rId18"/>
    <p:sldId id="275" r:id="rId19"/>
    <p:sldId id="266" r:id="rId20"/>
    <p:sldId id="267" r:id="rId21"/>
    <p:sldId id="278" r:id="rId22"/>
  </p:sldIdLst>
  <p:sldSz cx="9144000" cy="6858000" type="screen4x3"/>
  <p:notesSz cx="6669088" cy="99282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CC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7" autoAdjust="0"/>
    <p:restoredTop sz="94660"/>
  </p:normalViewPr>
  <p:slideViewPr>
    <p:cSldViewPr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102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C12F9E3-D2F0-4F0D-B095-F038F846D55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31044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45D30BE-E93B-4589-BEB9-911ECC28CAC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38306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AE5BF-1048-4446-A10B-9D03287B1CB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8C023-320A-432A-A948-5AA10DCFC2A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245350" y="981075"/>
            <a:ext cx="1898650" cy="51450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47813" y="981075"/>
            <a:ext cx="5545137" cy="5145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788EB-6853-4B5A-9FDF-FA029740B2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90787-BB28-4F73-A333-9CE8E047762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08719-E803-46D3-AFE2-05CD610AD6C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47813" y="1773238"/>
            <a:ext cx="3667125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67338" y="1773238"/>
            <a:ext cx="3668712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0457F1-13BD-469F-B531-F4A45D7427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8F549-2E0B-4985-9EDA-059D100D3E5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3B951-A2E0-4E63-8B18-02A6F903D3B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997E4-12CE-464F-A8D6-C5448274078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77F46-5682-4C19-81A0-230B3774538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2327E-05AD-4C87-8796-5FA3F93872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84438" y="981075"/>
            <a:ext cx="665956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 du slide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1773238"/>
            <a:ext cx="7488237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5589588"/>
            <a:ext cx="863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72450" y="6524625"/>
            <a:ext cx="97155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DBAC31-A5C8-44B1-AE46-398424B5752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1030" name="Picture 8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011238"/>
            <a:ext cx="1395413" cy="584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14" descr="image DS Avocats pour ppt"/>
          <p:cNvPicPr>
            <a:picLocks noChangeAspect="1" noChangeArrowheads="1"/>
          </p:cNvPicPr>
          <p:nvPr userDrawn="1"/>
        </p:nvPicPr>
        <p:blipFill>
          <a:blip r:embed="rId14" cstate="print"/>
          <a:srcRect l="12987"/>
          <a:stretch>
            <a:fillRect/>
          </a:stretch>
        </p:blipFill>
        <p:spPr bwMode="auto">
          <a:xfrm>
            <a:off x="0" y="0"/>
            <a:ext cx="914400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5" name="Text Box 15"/>
          <p:cNvSpPr txBox="1">
            <a:spLocks noChangeArrowheads="1"/>
          </p:cNvSpPr>
          <p:nvPr userDrawn="1"/>
        </p:nvSpPr>
        <p:spPr bwMode="auto">
          <a:xfrm>
            <a:off x="1763713" y="6308725"/>
            <a:ext cx="7380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fr-FR"/>
          </a:p>
        </p:txBody>
      </p:sp>
      <p:sp>
        <p:nvSpPr>
          <p:cNvPr id="5136" name="Text Box 16"/>
          <p:cNvSpPr txBox="1">
            <a:spLocks noChangeArrowheads="1"/>
          </p:cNvSpPr>
          <p:nvPr userDrawn="1"/>
        </p:nvSpPr>
        <p:spPr bwMode="auto">
          <a:xfrm>
            <a:off x="250825" y="6524625"/>
            <a:ext cx="849788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600" b="1" dirty="0">
                <a:solidFill>
                  <a:srgbClr val="800000"/>
                </a:solidFill>
                <a:latin typeface="Century Gothic" pitchFamily="34" charset="0"/>
              </a:rPr>
              <a:t>PARIS . LYON . BORDEAUX. LILLE. LA REUNION.  BRUXELLES . BARCELONE. MILAN . STUTTGART. MONTREAL. QUEBEC. TORONTO. BUENOS AIRES. PEKIN . SHANGHAI . CANTON . HANOI . HO CHI MINH VILLE . SINGAPOUR</a:t>
            </a:r>
          </a:p>
        </p:txBody>
      </p:sp>
      <p:pic>
        <p:nvPicPr>
          <p:cNvPr id="1034" name="Picture 17" descr="logo_DS "/>
          <p:cNvPicPr>
            <a:picLocks noChangeAspect="1" noChangeArrowheads="1"/>
          </p:cNvPicPr>
          <p:nvPr userDrawn="1"/>
        </p:nvPicPr>
        <p:blipFill>
          <a:blip r:embed="rId1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115888"/>
            <a:ext cx="1008062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00000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00000"/>
          </a:solidFill>
          <a:latin typeface="Century Gothic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00000"/>
          </a:solidFill>
          <a:latin typeface="Century Gothic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00000"/>
          </a:solidFill>
          <a:latin typeface="Century Gothic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800000"/>
          </a:solidFill>
          <a:latin typeface="Century Gothic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400" b="1">
          <a:solidFill>
            <a:srgbClr val="800000"/>
          </a:solidFill>
          <a:latin typeface="Century Gothic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400" b="1">
          <a:solidFill>
            <a:srgbClr val="800000"/>
          </a:solidFill>
          <a:latin typeface="Century Gothic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400" b="1">
          <a:solidFill>
            <a:srgbClr val="800000"/>
          </a:solidFill>
          <a:latin typeface="Century Gothic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400" b="1">
          <a:solidFill>
            <a:srgbClr val="800000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pagnuolo@dsavocats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71600" y="1988840"/>
            <a:ext cx="7772400" cy="1470025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fr-BE" sz="3600" dirty="0" smtClean="0">
                <a:latin typeface="Calibri" panose="020F0502020204030204" pitchFamily="34" charset="0"/>
              </a:rPr>
              <a:t>ELÉMENTS ESSENTIELS EN MATIÈRE DE BAUX DE RÉSIDENCE PRINCIPALE</a:t>
            </a:r>
            <a:endParaRPr lang="fr-FR" sz="3600" dirty="0">
              <a:latin typeface="Calibri" panose="020F050202020403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75656" y="3789040"/>
            <a:ext cx="7668344" cy="2160240"/>
          </a:xfrm>
        </p:spPr>
        <p:txBody>
          <a:bodyPr/>
          <a:lstStyle/>
          <a:p>
            <a:pPr algn="just"/>
            <a:r>
              <a:rPr lang="fr-BE" sz="1800" dirty="0" smtClean="0">
                <a:latin typeface="Calibri" panose="020F0502020204030204" pitchFamily="34" charset="0"/>
              </a:rPr>
              <a:t>Rocco Spagnuolo, avocat au barreau de Bruxelles, </a:t>
            </a:r>
            <a:r>
              <a:rPr lang="fr-BE" sz="1800" dirty="0" smtClean="0">
                <a:latin typeface="Calibri" panose="020F0502020204030204" pitchFamily="34" charset="0"/>
                <a:hlinkClick r:id="rId2"/>
              </a:rPr>
              <a:t>spagnuolo@dsavocats.com</a:t>
            </a:r>
            <a:endParaRPr lang="fr-BE" sz="1800" dirty="0" smtClean="0">
              <a:latin typeface="Calibri" panose="020F0502020204030204" pitchFamily="34" charset="0"/>
            </a:endParaRPr>
          </a:p>
          <a:p>
            <a:pPr algn="just"/>
            <a:endParaRPr lang="fr-BE" sz="1800" dirty="0" smtClean="0">
              <a:latin typeface="Calibri" panose="020F0502020204030204" pitchFamily="34" charset="0"/>
            </a:endParaRPr>
          </a:p>
          <a:p>
            <a:endParaRPr lang="fr-BE" dirty="0"/>
          </a:p>
        </p:txBody>
      </p:sp>
      <p:sp>
        <p:nvSpPr>
          <p:cNvPr id="2050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680A619-7FEE-408D-AD09-4F9D37F58D31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79512" y="4648200"/>
            <a:ext cx="1039688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fr-FR" sz="1400" b="1" dirty="0">
              <a:solidFill>
                <a:srgbClr val="800000"/>
              </a:solidFill>
              <a:latin typeface="Century Gothic" pitchFamily="34" charset="0"/>
            </a:endParaRPr>
          </a:p>
          <a:p>
            <a:pPr>
              <a:spcBef>
                <a:spcPct val="50000"/>
              </a:spcBef>
            </a:pPr>
            <a:r>
              <a:rPr lang="fr-FR" sz="1000" dirty="0" smtClean="0">
                <a:latin typeface="Calibri" pitchFamily="34" charset="0"/>
              </a:rPr>
              <a:t>8 octobre  2015</a:t>
            </a:r>
            <a:endParaRPr lang="fr-FR" sz="1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Calibri" panose="020F0502020204030204" pitchFamily="34" charset="0"/>
              </a:rPr>
              <a:t>IV. DUREE DU BAIL </a:t>
            </a:r>
            <a:br>
              <a:rPr lang="fr-FR" dirty="0" smtClean="0">
                <a:latin typeface="Calibri" panose="020F0502020204030204" pitchFamily="34" charset="0"/>
              </a:rPr>
            </a:br>
            <a:r>
              <a:rPr lang="fr-FR" dirty="0" smtClean="0">
                <a:latin typeface="Calibri" panose="020F0502020204030204" pitchFamily="34" charset="0"/>
              </a:rPr>
              <a:t>CONGE</a:t>
            </a:r>
            <a:endParaRPr lang="fr-FR" dirty="0">
              <a:latin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endParaRPr lang="fr-BE" sz="1800" dirty="0" smtClean="0">
              <a:latin typeface="Calibri" panose="020F0502020204030204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fr-BE" sz="1800" dirty="0" smtClean="0">
                <a:latin typeface="Calibri" panose="020F0502020204030204" pitchFamily="34" charset="0"/>
              </a:rPr>
              <a:t>Principe du congé – un bail ne se termine pas automatiquement</a:t>
            </a:r>
          </a:p>
          <a:p>
            <a:pPr marL="457200" indent="-457200">
              <a:buFont typeface="Wingdings" pitchFamily="2" charset="2"/>
              <a:buChar char="Ø"/>
            </a:pPr>
            <a:endParaRPr lang="fr-BE" sz="1800" dirty="0" smtClean="0">
              <a:latin typeface="Calibri" panose="020F0502020204030204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fr-BE" sz="1800" dirty="0" smtClean="0">
                <a:latin typeface="Calibri" panose="020F0502020204030204" pitchFamily="34" charset="0"/>
              </a:rPr>
              <a:t>Notifier la fin du bail – A défaut le bail est prorogé pour une nouvelle période de 3 ans</a:t>
            </a:r>
          </a:p>
          <a:p>
            <a:pPr marL="457200" indent="-457200">
              <a:buFont typeface="Wingdings" pitchFamily="2" charset="2"/>
              <a:buChar char="Ø"/>
            </a:pPr>
            <a:endParaRPr lang="fr-BE" sz="1800" dirty="0" smtClean="0">
              <a:latin typeface="Calibri" panose="020F0502020204030204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fr-BE" sz="1800" dirty="0" smtClean="0">
                <a:latin typeface="Calibri" panose="020F0502020204030204" pitchFamily="34" charset="0"/>
              </a:rPr>
              <a:t>Modalités du congé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fr-BE" dirty="0" smtClean="0">
                <a:latin typeface="Calibri" panose="020F0502020204030204" pitchFamily="34" charset="0"/>
              </a:rPr>
              <a:t>Forme : préférable par recommandé (preuve)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fr-BE" dirty="0" smtClean="0">
                <a:latin typeface="Calibri" panose="020F0502020204030204" pitchFamily="34" charset="0"/>
              </a:rPr>
              <a:t>Calcul : commence le 1</a:t>
            </a:r>
            <a:r>
              <a:rPr lang="fr-BE" baseline="30000" dirty="0" smtClean="0">
                <a:latin typeface="Calibri" panose="020F0502020204030204" pitchFamily="34" charset="0"/>
              </a:rPr>
              <a:t>er</a:t>
            </a:r>
            <a:r>
              <a:rPr lang="fr-BE" dirty="0" smtClean="0">
                <a:latin typeface="Calibri" panose="020F0502020204030204" pitchFamily="34" charset="0"/>
              </a:rPr>
              <a:t> du mois qui suit la date de réception du congé par l’autre partie </a:t>
            </a:r>
          </a:p>
          <a:p>
            <a:pPr marL="457200" indent="-457200">
              <a:buFont typeface="Wingdings" pitchFamily="2" charset="2"/>
              <a:buChar char="Ø"/>
            </a:pPr>
            <a:endParaRPr lang="fr-BE" sz="1800" dirty="0" smtClean="0">
              <a:latin typeface="Calibri" panose="020F0502020204030204" pitchFamily="34" charset="0"/>
            </a:endParaRPr>
          </a:p>
          <a:p>
            <a:pPr marL="400050" lvl="1" indent="0">
              <a:buNone/>
            </a:pPr>
            <a:endParaRPr lang="fr-BE" sz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endParaRPr lang="fr-BE" sz="1800" dirty="0" smtClean="0">
              <a:latin typeface="Calibri" panose="020F0502020204030204" pitchFamily="34" charset="0"/>
            </a:endParaRPr>
          </a:p>
          <a:p>
            <a:pPr marL="457200" indent="-457200">
              <a:buNone/>
            </a:pPr>
            <a:endParaRPr lang="fr-BE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390787-BB28-4F73-A333-9CE8E0477628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>
                <a:latin typeface="Calibri" panose="020F0502020204030204" pitchFamily="34" charset="0"/>
              </a:rPr>
              <a:t>IV. DUREE DU BAIL </a:t>
            </a:r>
            <a:br>
              <a:rPr lang="fr-FR" dirty="0">
                <a:latin typeface="Calibri" panose="020F0502020204030204" pitchFamily="34" charset="0"/>
              </a:rPr>
            </a:br>
            <a:r>
              <a:rPr lang="fr-FR" dirty="0" smtClean="0">
                <a:latin typeface="Calibri" panose="020F0502020204030204" pitchFamily="34" charset="0"/>
              </a:rPr>
              <a:t>CLAUSE DIPLOMATIQUE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endParaRPr lang="fr-BE" sz="18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fr-BE" sz="1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Permet </a:t>
            </a:r>
            <a:r>
              <a:rPr lang="fr-BE" sz="1800" dirty="0">
                <a:solidFill>
                  <a:srgbClr val="000000"/>
                </a:solidFill>
                <a:latin typeface="Calibri" panose="020F0502020204030204" pitchFamily="34" charset="0"/>
              </a:rPr>
              <a:t>au preneur de quitter les lieux </a:t>
            </a:r>
          </a:p>
          <a:p>
            <a:pPr marL="857250" lvl="1" indent="-457200">
              <a:buFont typeface="Wingdings" pitchFamily="2" charset="2"/>
              <a:buChar char="Ø"/>
            </a:pPr>
            <a:endParaRPr lang="fr-BE" sz="18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857250" lvl="1" indent="-457200">
              <a:buFont typeface="Wingdings" pitchFamily="2" charset="2"/>
              <a:buChar char="Ø"/>
            </a:pP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S</a:t>
            </a:r>
            <a:r>
              <a:rPr lang="fr-BE" dirty="0" smtClean="0">
                <a:solidFill>
                  <a:srgbClr val="000000"/>
                </a:solidFill>
                <a:latin typeface="Calibri" panose="020F0502020204030204" pitchFamily="34" charset="0"/>
              </a:rPr>
              <a:t>ans </a:t>
            </a: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préavis 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S</a:t>
            </a:r>
            <a:r>
              <a:rPr lang="fr-BE" dirty="0" smtClean="0">
                <a:solidFill>
                  <a:srgbClr val="000000"/>
                </a:solidFill>
                <a:latin typeface="Calibri" panose="020F0502020204030204" pitchFamily="34" charset="0"/>
              </a:rPr>
              <a:t>ans </a:t>
            </a: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indemnité 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A</a:t>
            </a:r>
            <a:r>
              <a:rPr lang="fr-BE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tout moment 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S</a:t>
            </a:r>
            <a:r>
              <a:rPr lang="fr-BE" dirty="0" smtClean="0">
                <a:solidFill>
                  <a:srgbClr val="000000"/>
                </a:solidFill>
                <a:latin typeface="Calibri" panose="020F0502020204030204" pitchFamily="34" charset="0"/>
              </a:rPr>
              <a:t>’il </a:t>
            </a:r>
            <a:r>
              <a:rPr lang="fr-BE" dirty="0">
                <a:solidFill>
                  <a:srgbClr val="000000"/>
                </a:solidFill>
                <a:latin typeface="Calibri" panose="020F0502020204030204" pitchFamily="34" charset="0"/>
              </a:rPr>
              <a:t>doit rentrer dans son pays</a:t>
            </a:r>
          </a:p>
          <a:p>
            <a:pPr marL="457200" indent="-457200">
              <a:buFont typeface="Wingdings" pitchFamily="2" charset="2"/>
              <a:buChar char="Ø"/>
            </a:pPr>
            <a:endParaRPr lang="fr-BE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fr-BE" sz="1800" dirty="0">
                <a:solidFill>
                  <a:srgbClr val="000000"/>
                </a:solidFill>
                <a:latin typeface="Calibri" panose="020F0502020204030204" pitchFamily="34" charset="0"/>
              </a:rPr>
              <a:t>Doit être prévue par le bail </a:t>
            </a: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390787-BB28-4F73-A333-9CE8E0477628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3714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>
                <a:latin typeface="Calibri" panose="020F0502020204030204" pitchFamily="34" charset="0"/>
              </a:rPr>
              <a:t>IV. DUREE DU BAIL</a:t>
            </a:r>
            <a:br>
              <a:rPr lang="fr-BE" dirty="0" smtClean="0">
                <a:latin typeface="Calibri" panose="020F0502020204030204" pitchFamily="34" charset="0"/>
              </a:rPr>
            </a:br>
            <a:r>
              <a:rPr lang="fr-BE" dirty="0" smtClean="0">
                <a:latin typeface="Calibri" panose="020F0502020204030204" pitchFamily="34" charset="0"/>
              </a:rPr>
              <a:t>BAUX DE COURTE DUREE</a:t>
            </a:r>
            <a:endParaRPr lang="fr-BE" dirty="0">
              <a:latin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>
              <a:buNone/>
            </a:pPr>
            <a:endParaRPr lang="fr-BE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fr-BE" sz="1800" dirty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fr-BE" sz="1800" dirty="0" smtClean="0">
                <a:latin typeface="Calibri" panose="020F0502020204030204" pitchFamily="34" charset="0"/>
              </a:rPr>
              <a:t>Durée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fr-BE" sz="1400" dirty="0" smtClean="0">
              <a:latin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BE" dirty="0" smtClean="0">
                <a:latin typeface="Calibri" panose="020F0502020204030204" pitchFamily="34" charset="0"/>
              </a:rPr>
              <a:t>Maximum 3 ans</a:t>
            </a:r>
            <a:endParaRPr lang="fr-BE" dirty="0">
              <a:latin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BE" dirty="0">
                <a:latin typeface="Calibri" panose="020F0502020204030204" pitchFamily="34" charset="0"/>
              </a:rPr>
              <a:t>Maximum </a:t>
            </a:r>
            <a:r>
              <a:rPr lang="fr-BE" dirty="0" smtClean="0">
                <a:latin typeface="Calibri" panose="020F0502020204030204" pitchFamily="34" charset="0"/>
              </a:rPr>
              <a:t>2 </a:t>
            </a:r>
            <a:r>
              <a:rPr lang="fr-BE" dirty="0">
                <a:latin typeface="Calibri" panose="020F0502020204030204" pitchFamily="34" charset="0"/>
              </a:rPr>
              <a:t>baux successifs – durée cumulée </a:t>
            </a:r>
            <a:r>
              <a:rPr lang="fr-BE" dirty="0" smtClean="0">
                <a:latin typeface="Calibri" panose="020F0502020204030204" pitchFamily="34" charset="0"/>
              </a:rPr>
              <a:t>de 3 ans – A défaut, le bail est réputé avoir été conclu </a:t>
            </a:r>
            <a:r>
              <a:rPr lang="fr-BE" i="1" dirty="0" smtClean="0">
                <a:latin typeface="Calibri" panose="020F0502020204030204" pitchFamily="34" charset="0"/>
              </a:rPr>
              <a:t>ab </a:t>
            </a:r>
            <a:r>
              <a:rPr lang="fr-BE" i="1" dirty="0" err="1" smtClean="0">
                <a:latin typeface="Calibri" panose="020F0502020204030204" pitchFamily="34" charset="0"/>
              </a:rPr>
              <a:t>initio</a:t>
            </a:r>
            <a:r>
              <a:rPr lang="fr-BE" i="1" dirty="0" smtClean="0">
                <a:latin typeface="Calibri" panose="020F0502020204030204" pitchFamily="34" charset="0"/>
              </a:rPr>
              <a:t> </a:t>
            </a:r>
            <a:r>
              <a:rPr lang="fr-BE" dirty="0" smtClean="0">
                <a:latin typeface="Calibri" panose="020F0502020204030204" pitchFamily="34" charset="0"/>
              </a:rPr>
              <a:t>pour  9 ans</a:t>
            </a:r>
            <a:endParaRPr lang="fr-BE" dirty="0">
              <a:latin typeface="Calibri" panose="020F0502020204030204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BE" dirty="0">
                <a:latin typeface="Calibri" panose="020F0502020204030204" pitchFamily="34" charset="0"/>
              </a:rPr>
              <a:t>Si le locataire se maintient dans les lieux, le bail est réputé avoir été conclu </a:t>
            </a:r>
            <a:r>
              <a:rPr lang="fr-BE" i="1" dirty="0">
                <a:latin typeface="Calibri" panose="020F0502020204030204" pitchFamily="34" charset="0"/>
              </a:rPr>
              <a:t>ab </a:t>
            </a:r>
            <a:r>
              <a:rPr lang="fr-BE" i="1" dirty="0" err="1">
                <a:latin typeface="Calibri" panose="020F0502020204030204" pitchFamily="34" charset="0"/>
              </a:rPr>
              <a:t>initio</a:t>
            </a:r>
            <a:r>
              <a:rPr lang="fr-BE" i="1" dirty="0">
                <a:latin typeface="Calibri" panose="020F0502020204030204" pitchFamily="34" charset="0"/>
              </a:rPr>
              <a:t> </a:t>
            </a:r>
            <a:r>
              <a:rPr lang="fr-BE" dirty="0">
                <a:latin typeface="Calibri" panose="020F0502020204030204" pitchFamily="34" charset="0"/>
              </a:rPr>
              <a:t>pour </a:t>
            </a:r>
            <a:r>
              <a:rPr lang="fr-BE" dirty="0" smtClean="0">
                <a:latin typeface="Calibri" panose="020F0502020204030204" pitchFamily="34" charset="0"/>
              </a:rPr>
              <a:t> 9 ans</a:t>
            </a:r>
            <a:endParaRPr lang="fr-BE" dirty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fr-BE" sz="1800" dirty="0" smtClean="0">
              <a:latin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fr-BE" sz="1800" dirty="0" smtClean="0">
                <a:latin typeface="Calibri" panose="020F0502020204030204" pitchFamily="34" charset="0"/>
              </a:rPr>
              <a:t>Pas de résiliation anticipée sauf si prévue par le bail </a:t>
            </a:r>
            <a:endParaRPr lang="fr-BE" sz="1800" dirty="0">
              <a:latin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390787-BB28-4F73-A333-9CE8E0477628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85977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>
                <a:latin typeface="Calibri" panose="020F0502020204030204" pitchFamily="34" charset="0"/>
              </a:rPr>
              <a:t>IV. DUREE DU BAIL</a:t>
            </a:r>
            <a:br>
              <a:rPr lang="fr-BE" dirty="0" smtClean="0">
                <a:latin typeface="Calibri" panose="020F0502020204030204" pitchFamily="34" charset="0"/>
              </a:rPr>
            </a:br>
            <a:r>
              <a:rPr lang="fr-BE" dirty="0" smtClean="0">
                <a:latin typeface="Calibri" panose="020F0502020204030204" pitchFamily="34" charset="0"/>
              </a:rPr>
              <a:t>BAUX DE 9 ANS </a:t>
            </a:r>
            <a:endParaRPr lang="fr-BE" dirty="0">
              <a:latin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Ø"/>
            </a:pPr>
            <a:endParaRPr lang="fr-BE" sz="1800" dirty="0" smtClean="0">
              <a:latin typeface="Calibri" panose="020F0502020204030204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fr-BE" sz="1800" dirty="0" smtClean="0">
                <a:latin typeface="Calibri" panose="020F0502020204030204" pitchFamily="34" charset="0"/>
              </a:rPr>
              <a:t>Enregistrement </a:t>
            </a:r>
            <a:endParaRPr lang="fr-BE" sz="1800" dirty="0">
              <a:latin typeface="Calibri" panose="020F0502020204030204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endParaRPr lang="fr-BE" sz="1800" dirty="0" smtClean="0">
              <a:latin typeface="Calibri" panose="020F0502020204030204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fr-BE" sz="1800" dirty="0" smtClean="0">
                <a:latin typeface="Calibri" panose="020F0502020204030204" pitchFamily="34" charset="0"/>
              </a:rPr>
              <a:t>Faculté </a:t>
            </a:r>
            <a:r>
              <a:rPr lang="fr-BE" sz="1800" dirty="0">
                <a:latin typeface="Calibri" panose="020F0502020204030204" pitchFamily="34" charset="0"/>
              </a:rPr>
              <a:t>de résiliation anticipée ouverte au </a:t>
            </a:r>
            <a:r>
              <a:rPr lang="fr-BE" sz="1800" dirty="0" smtClean="0">
                <a:latin typeface="Calibri" panose="020F0502020204030204" pitchFamily="34" charset="0"/>
              </a:rPr>
              <a:t>preneur</a:t>
            </a:r>
          </a:p>
          <a:p>
            <a:pPr marL="0" indent="0">
              <a:buNone/>
            </a:pPr>
            <a:endParaRPr lang="fr-BE" sz="1800" dirty="0" smtClean="0">
              <a:latin typeface="Calibri" panose="020F0502020204030204" pitchFamily="34" charset="0"/>
            </a:endParaRPr>
          </a:p>
          <a:p>
            <a:pPr marL="857250" lvl="1" indent="-457200">
              <a:buFont typeface="Wingdings" pitchFamily="2" charset="2"/>
              <a:buChar char="Ø"/>
            </a:pPr>
            <a:r>
              <a:rPr lang="fr-BE" dirty="0">
                <a:latin typeface="Calibri" panose="020F0502020204030204" pitchFamily="34" charset="0"/>
              </a:rPr>
              <a:t>A</a:t>
            </a:r>
            <a:r>
              <a:rPr lang="fr-BE" dirty="0" smtClean="0">
                <a:latin typeface="Calibri" panose="020F0502020204030204" pitchFamily="34" charset="0"/>
              </a:rPr>
              <a:t> </a:t>
            </a:r>
            <a:r>
              <a:rPr lang="fr-BE" dirty="0">
                <a:latin typeface="Calibri" panose="020F0502020204030204" pitchFamily="34" charset="0"/>
              </a:rPr>
              <a:t>tout moment moyennant un congé de 3 </a:t>
            </a:r>
            <a:r>
              <a:rPr lang="fr-BE" dirty="0" smtClean="0">
                <a:latin typeface="Calibri" panose="020F0502020204030204" pitchFamily="34" charset="0"/>
              </a:rPr>
              <a:t>mois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fr-BE" dirty="0" smtClean="0">
                <a:latin typeface="Calibri" panose="020F0502020204030204" pitchFamily="34" charset="0"/>
              </a:rPr>
              <a:t>Si </a:t>
            </a:r>
            <a:r>
              <a:rPr lang="fr-BE" dirty="0">
                <a:latin typeface="Calibri" panose="020F0502020204030204" pitchFamily="34" charset="0"/>
              </a:rPr>
              <a:t>départ en cours de </a:t>
            </a:r>
            <a:r>
              <a:rPr lang="fr-BE" dirty="0" smtClean="0">
                <a:latin typeface="Calibri" panose="020F0502020204030204" pitchFamily="34" charset="0"/>
              </a:rPr>
              <a:t>1</a:t>
            </a:r>
            <a:r>
              <a:rPr lang="fr-BE" baseline="30000" dirty="0" smtClean="0">
                <a:latin typeface="Calibri" panose="020F0502020204030204" pitchFamily="34" charset="0"/>
              </a:rPr>
              <a:t>ère</a:t>
            </a:r>
            <a:r>
              <a:rPr lang="fr-BE" dirty="0" smtClean="0">
                <a:latin typeface="Calibri" panose="020F0502020204030204" pitchFamily="34" charset="0"/>
              </a:rPr>
              <a:t>, 2</a:t>
            </a:r>
            <a:r>
              <a:rPr lang="fr-BE" baseline="30000" dirty="0" smtClean="0">
                <a:latin typeface="Calibri" panose="020F0502020204030204" pitchFamily="34" charset="0"/>
              </a:rPr>
              <a:t>ème</a:t>
            </a:r>
            <a:r>
              <a:rPr lang="fr-BE" dirty="0" smtClean="0">
                <a:latin typeface="Calibri" panose="020F0502020204030204" pitchFamily="34" charset="0"/>
              </a:rPr>
              <a:t> </a:t>
            </a:r>
            <a:r>
              <a:rPr lang="fr-BE" dirty="0">
                <a:latin typeface="Calibri" panose="020F0502020204030204" pitchFamily="34" charset="0"/>
              </a:rPr>
              <a:t>ou </a:t>
            </a:r>
            <a:r>
              <a:rPr lang="fr-BE" dirty="0" smtClean="0">
                <a:latin typeface="Calibri" panose="020F0502020204030204" pitchFamily="34" charset="0"/>
              </a:rPr>
              <a:t>3</a:t>
            </a:r>
            <a:r>
              <a:rPr lang="fr-BE" baseline="30000" dirty="0" smtClean="0">
                <a:latin typeface="Calibri" panose="020F0502020204030204" pitchFamily="34" charset="0"/>
              </a:rPr>
              <a:t>ème</a:t>
            </a:r>
            <a:r>
              <a:rPr lang="fr-BE" dirty="0" smtClean="0">
                <a:latin typeface="Calibri" panose="020F0502020204030204" pitchFamily="34" charset="0"/>
              </a:rPr>
              <a:t> année</a:t>
            </a:r>
            <a:r>
              <a:rPr lang="fr-BE" dirty="0">
                <a:latin typeface="Calibri" panose="020F0502020204030204" pitchFamily="34" charset="0"/>
              </a:rPr>
              <a:t>, indemnité à régler au bailleur de </a:t>
            </a:r>
            <a:r>
              <a:rPr lang="fr-BE" dirty="0" smtClean="0">
                <a:latin typeface="Calibri" panose="020F0502020204030204" pitchFamily="34" charset="0"/>
              </a:rPr>
              <a:t>3, 2 </a:t>
            </a:r>
            <a:r>
              <a:rPr lang="fr-BE" dirty="0">
                <a:latin typeface="Calibri" panose="020F0502020204030204" pitchFamily="34" charset="0"/>
              </a:rPr>
              <a:t>ou </a:t>
            </a:r>
            <a:r>
              <a:rPr lang="fr-BE" dirty="0" smtClean="0">
                <a:latin typeface="Calibri" panose="020F0502020204030204" pitchFamily="34" charset="0"/>
              </a:rPr>
              <a:t>1 mois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fr-BE" dirty="0" smtClean="0">
                <a:latin typeface="Calibri" panose="020F0502020204030204" pitchFamily="34" charset="0"/>
              </a:rPr>
              <a:t>Si </a:t>
            </a:r>
            <a:r>
              <a:rPr lang="fr-BE" dirty="0">
                <a:latin typeface="Calibri" panose="020F0502020204030204" pitchFamily="34" charset="0"/>
              </a:rPr>
              <a:t>départ à dater de la quatrième année, pas </a:t>
            </a:r>
            <a:r>
              <a:rPr lang="fr-BE" dirty="0" smtClean="0">
                <a:latin typeface="Calibri" panose="020F0502020204030204" pitchFamily="34" charset="0"/>
              </a:rPr>
              <a:t>d’indemnité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fr-BE" dirty="0" smtClean="0">
                <a:latin typeface="Calibri" panose="020F0502020204030204" pitchFamily="34" charset="0"/>
              </a:rPr>
              <a:t>Si pas d’enregistrement, à tout moment sans préavis ni indemnité (attention abus de droit) </a:t>
            </a:r>
          </a:p>
          <a:p>
            <a:pPr marL="857250" lvl="1" indent="-457200">
              <a:buFont typeface="Wingdings" pitchFamily="2" charset="2"/>
              <a:buChar char="Ø"/>
            </a:pPr>
            <a:r>
              <a:rPr lang="fr-BE" dirty="0" smtClean="0">
                <a:latin typeface="Calibri" panose="020F0502020204030204" pitchFamily="34" charset="0"/>
              </a:rPr>
              <a:t>Impérative – ne peut pas être supprimée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390787-BB28-4F73-A333-9CE8E0477628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3442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>
                <a:latin typeface="Calibri" panose="020F0502020204030204" pitchFamily="34" charset="0"/>
              </a:rPr>
              <a:t>IV. DUREE </a:t>
            </a:r>
            <a:r>
              <a:rPr lang="fr-BE" dirty="0">
                <a:latin typeface="Calibri" panose="020F0502020204030204" pitchFamily="34" charset="0"/>
              </a:rPr>
              <a:t>DU BAIL</a:t>
            </a:r>
            <a:br>
              <a:rPr lang="fr-BE" dirty="0">
                <a:latin typeface="Calibri" panose="020F0502020204030204" pitchFamily="34" charset="0"/>
              </a:rPr>
            </a:br>
            <a:r>
              <a:rPr lang="fr-BE" dirty="0">
                <a:latin typeface="Calibri" panose="020F0502020204030204" pitchFamily="34" charset="0"/>
              </a:rPr>
              <a:t>BAUX DE 9 ANS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BE" sz="1800" dirty="0" smtClean="0">
                <a:latin typeface="Calibri" pitchFamily="34" charset="0"/>
              </a:rPr>
              <a:t>Facultés de résiliation anticipées ouvertes au bailleur:</a:t>
            </a:r>
          </a:p>
          <a:p>
            <a:pPr lvl="1">
              <a:buFont typeface="Wingdings" pitchFamily="2" charset="2"/>
              <a:buChar char="Ø"/>
            </a:pPr>
            <a:endParaRPr lang="fr-BE" sz="1800" dirty="0" smtClean="0">
              <a:latin typeface="Calibri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fr-BE" dirty="0" smtClean="0">
                <a:latin typeface="Calibri" pitchFamily="34" charset="0"/>
              </a:rPr>
              <a:t>Supplétif – Peuvent être supprimées dans le bail</a:t>
            </a:r>
          </a:p>
          <a:p>
            <a:pPr lvl="1">
              <a:buFont typeface="Wingdings" pitchFamily="2" charset="2"/>
              <a:buChar char="Ø"/>
            </a:pPr>
            <a:endParaRPr lang="fr-BE" sz="1400" dirty="0">
              <a:latin typeface="Calibri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fr-BE" dirty="0" smtClean="0">
                <a:latin typeface="Calibri" pitchFamily="34" charset="0"/>
              </a:rPr>
              <a:t>Occupation personnelle</a:t>
            </a:r>
          </a:p>
          <a:p>
            <a:pPr lvl="2">
              <a:buFont typeface="Wingdings" pitchFamily="2" charset="2"/>
              <a:buChar char="Ø"/>
            </a:pPr>
            <a:endParaRPr lang="fr-BE" dirty="0" smtClean="0">
              <a:latin typeface="Calibri" pitchFamily="34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fr-BE" dirty="0" smtClean="0">
                <a:latin typeface="Calibri" pitchFamily="34" charset="0"/>
              </a:rPr>
              <a:t>A tout moment </a:t>
            </a:r>
          </a:p>
          <a:p>
            <a:pPr lvl="2">
              <a:buFont typeface="Wingdings" pitchFamily="2" charset="2"/>
              <a:buChar char="Ø"/>
            </a:pPr>
            <a:r>
              <a:rPr lang="fr-BE" dirty="0">
                <a:latin typeface="Calibri" pitchFamily="34" charset="0"/>
              </a:rPr>
              <a:t>M</a:t>
            </a:r>
            <a:r>
              <a:rPr lang="fr-BE" dirty="0" smtClean="0">
                <a:latin typeface="Calibri" pitchFamily="34" charset="0"/>
              </a:rPr>
              <a:t>oyennant un préavis de 6 mois et sans indemnité</a:t>
            </a:r>
          </a:p>
          <a:p>
            <a:pPr lvl="2">
              <a:buFont typeface="Wingdings" pitchFamily="2" charset="2"/>
              <a:buChar char="Ø"/>
            </a:pPr>
            <a:r>
              <a:rPr lang="fr-BE" dirty="0">
                <a:latin typeface="Calibri" pitchFamily="34" charset="0"/>
              </a:rPr>
              <a:t>C</a:t>
            </a:r>
            <a:r>
              <a:rPr lang="fr-BE" dirty="0" smtClean="0">
                <a:latin typeface="Calibri" pitchFamily="34" charset="0"/>
              </a:rPr>
              <a:t>onditions :</a:t>
            </a:r>
          </a:p>
          <a:p>
            <a:pPr lvl="3">
              <a:buFont typeface="Wingdings" pitchFamily="2" charset="2"/>
              <a:buChar char="Ø"/>
            </a:pPr>
            <a:r>
              <a:rPr lang="fr-BE" sz="1400" dirty="0">
                <a:latin typeface="Calibri" pitchFamily="34" charset="0"/>
              </a:rPr>
              <a:t>P</a:t>
            </a:r>
            <a:r>
              <a:rPr lang="fr-BE" sz="1400" dirty="0" smtClean="0">
                <a:latin typeface="Calibri" pitchFamily="34" charset="0"/>
              </a:rPr>
              <a:t>ersonnelle ou par une personne déterminée par la loi </a:t>
            </a:r>
          </a:p>
          <a:p>
            <a:pPr lvl="3">
              <a:buFont typeface="Wingdings" pitchFamily="2" charset="2"/>
              <a:buChar char="Ø"/>
            </a:pPr>
            <a:r>
              <a:rPr lang="fr-BE" sz="1400" dirty="0">
                <a:latin typeface="Calibri" pitchFamily="34" charset="0"/>
              </a:rPr>
              <a:t>P</a:t>
            </a:r>
            <a:r>
              <a:rPr lang="fr-BE" sz="1400" dirty="0" smtClean="0">
                <a:latin typeface="Calibri" pitchFamily="34" charset="0"/>
              </a:rPr>
              <a:t>endant 2 ans </a:t>
            </a:r>
          </a:p>
          <a:p>
            <a:pPr lvl="3">
              <a:buFont typeface="Wingdings" pitchFamily="2" charset="2"/>
              <a:buChar char="Ø"/>
            </a:pPr>
            <a:r>
              <a:rPr lang="fr-BE" sz="1400" dirty="0">
                <a:latin typeface="Calibri" pitchFamily="34" charset="0"/>
              </a:rPr>
              <a:t>D</a:t>
            </a:r>
            <a:r>
              <a:rPr lang="fr-BE" sz="1400" dirty="0" smtClean="0">
                <a:latin typeface="Calibri" pitchFamily="34" charset="0"/>
              </a:rPr>
              <a:t>ébut dans l’année de la restitution des lieux </a:t>
            </a:r>
          </a:p>
          <a:p>
            <a:pPr marL="457200" lvl="1" indent="0">
              <a:buNone/>
            </a:pPr>
            <a:endParaRPr lang="fr-BE" sz="1400" dirty="0" smtClean="0">
              <a:latin typeface="Calibri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390787-BB28-4F73-A333-9CE8E0477628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>
                <a:latin typeface="Calibri" panose="020F0502020204030204" pitchFamily="34" charset="0"/>
              </a:rPr>
              <a:t>IV. DUREE </a:t>
            </a:r>
            <a:r>
              <a:rPr lang="fr-BE" dirty="0">
                <a:latin typeface="Calibri" panose="020F0502020204030204" pitchFamily="34" charset="0"/>
              </a:rPr>
              <a:t>DU BAIL</a:t>
            </a:r>
            <a:br>
              <a:rPr lang="fr-BE" dirty="0">
                <a:latin typeface="Calibri" panose="020F0502020204030204" pitchFamily="34" charset="0"/>
              </a:rPr>
            </a:br>
            <a:r>
              <a:rPr lang="fr-BE" dirty="0">
                <a:latin typeface="Calibri" panose="020F0502020204030204" pitchFamily="34" charset="0"/>
              </a:rPr>
              <a:t>BAUX DE 9 ANS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BE" sz="1800" dirty="0" smtClean="0">
                <a:latin typeface="Calibri" pitchFamily="34" charset="0"/>
              </a:rPr>
              <a:t>Facultés de résiliation anticipées ouvertes au bailleur (suite) :</a:t>
            </a:r>
          </a:p>
          <a:p>
            <a:pPr marL="457200" lvl="1" indent="0">
              <a:buNone/>
            </a:pPr>
            <a:endParaRPr lang="fr-BE" sz="1400" dirty="0" smtClean="0">
              <a:latin typeface="Calibri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fr-BE" dirty="0" smtClean="0">
                <a:latin typeface="Calibri" pitchFamily="34" charset="0"/>
              </a:rPr>
              <a:t>Gros travaux</a:t>
            </a:r>
          </a:p>
          <a:p>
            <a:pPr marL="457200" lvl="1" indent="0">
              <a:buNone/>
            </a:pPr>
            <a:endParaRPr lang="fr-BE" sz="1400" dirty="0" smtClean="0">
              <a:latin typeface="Calibri" pitchFamily="34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fr-BE" dirty="0" smtClean="0">
                <a:latin typeface="Calibri" pitchFamily="34" charset="0"/>
              </a:rPr>
              <a:t>A l’anniversaire de chaque triennat (exception si plusieurs logements dans même immeuble) </a:t>
            </a:r>
          </a:p>
          <a:p>
            <a:pPr lvl="2">
              <a:buFont typeface="Wingdings" pitchFamily="2" charset="2"/>
              <a:buChar char="Ø"/>
            </a:pPr>
            <a:r>
              <a:rPr lang="fr-BE" dirty="0">
                <a:latin typeface="Calibri" pitchFamily="34" charset="0"/>
              </a:rPr>
              <a:t>M</a:t>
            </a:r>
            <a:r>
              <a:rPr lang="fr-BE" dirty="0" smtClean="0">
                <a:latin typeface="Calibri" pitchFamily="34" charset="0"/>
              </a:rPr>
              <a:t>oyennant un congé de 6 mois </a:t>
            </a:r>
          </a:p>
          <a:p>
            <a:pPr lvl="2">
              <a:buFont typeface="Wingdings" pitchFamily="2" charset="2"/>
              <a:buChar char="Ø"/>
            </a:pPr>
            <a:r>
              <a:rPr lang="fr-BE" dirty="0">
                <a:latin typeface="Calibri" pitchFamily="34" charset="0"/>
              </a:rPr>
              <a:t>S</a:t>
            </a:r>
            <a:r>
              <a:rPr lang="fr-BE" dirty="0" smtClean="0">
                <a:latin typeface="Calibri" pitchFamily="34" charset="0"/>
              </a:rPr>
              <a:t>ans indemnité</a:t>
            </a:r>
          </a:p>
          <a:p>
            <a:pPr lvl="2">
              <a:buFont typeface="Wingdings" pitchFamily="2" charset="2"/>
              <a:buChar char="Ø"/>
            </a:pPr>
            <a:r>
              <a:rPr lang="fr-BE" dirty="0" smtClean="0">
                <a:latin typeface="Calibri" pitchFamily="34" charset="0"/>
              </a:rPr>
              <a:t>Conditions</a:t>
            </a:r>
          </a:p>
          <a:p>
            <a:pPr lvl="3">
              <a:buFont typeface="Wingdings" pitchFamily="2" charset="2"/>
              <a:buChar char="Ø"/>
            </a:pPr>
            <a:endParaRPr lang="fr-BE" sz="1400" dirty="0" smtClean="0">
              <a:latin typeface="Calibri" pitchFamily="34" charset="0"/>
            </a:endParaRPr>
          </a:p>
          <a:p>
            <a:pPr lvl="3">
              <a:buFont typeface="Wingdings" pitchFamily="2" charset="2"/>
              <a:buChar char="Ø"/>
            </a:pPr>
            <a:r>
              <a:rPr lang="fr-BE" sz="1400" dirty="0" smtClean="0">
                <a:latin typeface="Calibri" pitchFamily="34" charset="0"/>
              </a:rPr>
              <a:t>Affectent le corps du logement </a:t>
            </a:r>
          </a:p>
          <a:p>
            <a:pPr lvl="3">
              <a:buFont typeface="Wingdings" pitchFamily="2" charset="2"/>
              <a:buChar char="Ø"/>
            </a:pPr>
            <a:r>
              <a:rPr lang="fr-BE" sz="1400" dirty="0" smtClean="0">
                <a:latin typeface="Calibri" pitchFamily="34" charset="0"/>
              </a:rPr>
              <a:t>Coût des travaux entre 36 et 24 mois de loyer</a:t>
            </a:r>
          </a:p>
          <a:p>
            <a:pPr lvl="3">
              <a:buFont typeface="Wingdings" pitchFamily="2" charset="2"/>
              <a:buChar char="Ø"/>
            </a:pPr>
            <a:r>
              <a:rPr lang="fr-BE" sz="1400" dirty="0" smtClean="0">
                <a:latin typeface="Calibri" pitchFamily="34" charset="0"/>
              </a:rPr>
              <a:t>Début dans les 6 mois de la restitution des lieux – fin dans les 24 mois </a:t>
            </a:r>
          </a:p>
          <a:p>
            <a:pPr lvl="3">
              <a:buFont typeface="Wingdings" pitchFamily="2" charset="2"/>
              <a:buChar char="Ø"/>
            </a:pPr>
            <a:r>
              <a:rPr lang="fr-BE" sz="1400" dirty="0" smtClean="0">
                <a:latin typeface="Calibri" pitchFamily="34" charset="0"/>
              </a:rPr>
              <a:t>Documents utiles doivent être produits par le bailleur </a:t>
            </a:r>
          </a:p>
          <a:p>
            <a:pPr lvl="1">
              <a:buFont typeface="Wingdings" pitchFamily="2" charset="2"/>
              <a:buChar char="Ø"/>
            </a:pPr>
            <a:endParaRPr lang="fr-BE" sz="1400" dirty="0" smtClean="0">
              <a:latin typeface="Calibri" pitchFamily="34" charset="0"/>
            </a:endParaRPr>
          </a:p>
          <a:p>
            <a:pPr lvl="1">
              <a:buNone/>
            </a:pPr>
            <a:endParaRPr lang="fr-FR" sz="1400" dirty="0">
              <a:latin typeface="Calibri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390787-BB28-4F73-A333-9CE8E0477628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1090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>
                <a:latin typeface="Calibri" panose="020F0502020204030204" pitchFamily="34" charset="0"/>
              </a:rPr>
              <a:t>IV. DUREE </a:t>
            </a:r>
            <a:r>
              <a:rPr lang="fr-BE" dirty="0">
                <a:latin typeface="Calibri" panose="020F0502020204030204" pitchFamily="34" charset="0"/>
              </a:rPr>
              <a:t>DU BAIL</a:t>
            </a:r>
            <a:br>
              <a:rPr lang="fr-BE" dirty="0">
                <a:latin typeface="Calibri" panose="020F0502020204030204" pitchFamily="34" charset="0"/>
              </a:rPr>
            </a:br>
            <a:r>
              <a:rPr lang="fr-BE" dirty="0">
                <a:latin typeface="Calibri" panose="020F0502020204030204" pitchFamily="34" charset="0"/>
              </a:rPr>
              <a:t>BAUX DE 9 ANS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fr-BE" sz="12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BE" sz="1800" dirty="0">
                <a:latin typeface="Calibri" pitchFamily="34" charset="0"/>
              </a:rPr>
              <a:t>Facultés de résiliation anticipées ouvertes au </a:t>
            </a:r>
            <a:r>
              <a:rPr lang="fr-BE" sz="1800" dirty="0" smtClean="0">
                <a:latin typeface="Calibri" pitchFamily="34" charset="0"/>
              </a:rPr>
              <a:t>bailleur (suite) :</a:t>
            </a:r>
            <a:endParaRPr lang="fr-BE" sz="1800" dirty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endParaRPr lang="fr-BE" sz="1800" dirty="0" smtClean="0">
              <a:latin typeface="Calibri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fr-BE" dirty="0" smtClean="0">
                <a:latin typeface="Calibri" pitchFamily="34" charset="0"/>
              </a:rPr>
              <a:t>Non respect du motif </a:t>
            </a:r>
          </a:p>
          <a:p>
            <a:pPr marL="457200" lvl="1" indent="0">
              <a:buNone/>
            </a:pPr>
            <a:endParaRPr lang="fr-BE" sz="1400" dirty="0" smtClean="0">
              <a:latin typeface="Calibri" pitchFamily="34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fr-BE" dirty="0">
                <a:latin typeface="Calibri" pitchFamily="34" charset="0"/>
              </a:rPr>
              <a:t>I</a:t>
            </a:r>
            <a:r>
              <a:rPr lang="fr-BE" dirty="0" smtClean="0">
                <a:latin typeface="Calibri" pitchFamily="34" charset="0"/>
              </a:rPr>
              <a:t>ndemnité forfaitaire et incompressible de 18 mois de loyer</a:t>
            </a:r>
          </a:p>
          <a:p>
            <a:pPr lvl="2">
              <a:buFont typeface="Wingdings" pitchFamily="2" charset="2"/>
              <a:buChar char="Ø"/>
            </a:pPr>
            <a:r>
              <a:rPr lang="fr-BE" dirty="0" smtClean="0">
                <a:latin typeface="Calibri" pitchFamily="34" charset="0"/>
              </a:rPr>
              <a:t> Sauf circonstance exceptionnelle</a:t>
            </a:r>
          </a:p>
          <a:p>
            <a:pPr>
              <a:buFont typeface="Wingdings" pitchFamily="2" charset="2"/>
              <a:buChar char="Ø"/>
            </a:pPr>
            <a:endParaRPr lang="fr-BE" sz="1400" dirty="0" smtClean="0">
              <a:latin typeface="Calibri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fr-BE" dirty="0" smtClean="0">
                <a:latin typeface="Calibri" pitchFamily="34" charset="0"/>
              </a:rPr>
              <a:t>Congé sans motif</a:t>
            </a:r>
          </a:p>
          <a:p>
            <a:pPr marL="457200" lvl="1" indent="0">
              <a:buNone/>
            </a:pPr>
            <a:endParaRPr lang="fr-BE" dirty="0" smtClean="0">
              <a:latin typeface="Calibri" pitchFamily="34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fr-BE" dirty="0" smtClean="0">
                <a:latin typeface="Calibri" pitchFamily="34" charset="0"/>
              </a:rPr>
              <a:t>A l’anniversaire de chaque triennat </a:t>
            </a:r>
          </a:p>
          <a:p>
            <a:pPr lvl="2">
              <a:buFont typeface="Wingdings" pitchFamily="2" charset="2"/>
              <a:buChar char="Ø"/>
            </a:pPr>
            <a:r>
              <a:rPr lang="fr-BE" dirty="0">
                <a:latin typeface="Calibri" pitchFamily="34" charset="0"/>
              </a:rPr>
              <a:t>M</a:t>
            </a:r>
            <a:r>
              <a:rPr lang="fr-BE" dirty="0" smtClean="0">
                <a:latin typeface="Calibri" pitchFamily="34" charset="0"/>
              </a:rPr>
              <a:t>oyennant une indemnité de neuf ou six mois de loyer selon que le bail s’achève à la fin du premier ou du second triennat</a:t>
            </a:r>
          </a:p>
          <a:p>
            <a:pPr marL="914400" lvl="2" indent="0">
              <a:buNone/>
            </a:pPr>
            <a:endParaRPr lang="fr-BE" dirty="0" smtClean="0">
              <a:latin typeface="Calibri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fr-BE" dirty="0" smtClean="0">
                <a:latin typeface="Calibri" pitchFamily="34" charset="0"/>
              </a:rPr>
              <a:t>Contre préavis de 1 mois </a:t>
            </a:r>
            <a:endParaRPr lang="fr-FR" sz="1400" dirty="0">
              <a:latin typeface="Calibri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390787-BB28-4F73-A333-9CE8E0477628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0996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>
                <a:latin typeface="Calibri" panose="020F0502020204030204" pitchFamily="34" charset="0"/>
              </a:rPr>
              <a:t>V. EXECUTION DU BAIL</a:t>
            </a:r>
            <a:endParaRPr lang="fr-BE" dirty="0">
              <a:latin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fr-BE" sz="18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BE" sz="1800" dirty="0" smtClean="0">
                <a:latin typeface="Calibri" panose="020F0502020204030204" pitchFamily="34" charset="0"/>
              </a:rPr>
              <a:t>Obligations principales du bailleur </a:t>
            </a:r>
          </a:p>
          <a:p>
            <a:pPr marL="457200" lvl="1" indent="0">
              <a:buNone/>
            </a:pPr>
            <a:endParaRPr lang="fr-BE" sz="1800" dirty="0" smtClean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1400" dirty="0" smtClean="0">
                <a:latin typeface="Calibri" panose="020F0502020204030204" pitchFamily="34" charset="0"/>
              </a:rPr>
              <a:t>Obligation de délivrance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1400" dirty="0" smtClean="0">
                <a:latin typeface="Calibri" panose="020F0502020204030204" pitchFamily="34" charset="0"/>
              </a:rPr>
              <a:t>Faire toutes les réparations autres que locatives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1400" dirty="0" smtClean="0">
                <a:latin typeface="Calibri" panose="020F0502020204030204" pitchFamily="34" charset="0"/>
              </a:rPr>
              <a:t>Jouissance paisible</a:t>
            </a:r>
          </a:p>
          <a:p>
            <a:pPr>
              <a:buFont typeface="Wingdings" panose="05000000000000000000" pitchFamily="2" charset="2"/>
              <a:buChar char="Ø"/>
            </a:pPr>
            <a:endParaRPr lang="fr-BE" sz="18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BE" sz="1800" dirty="0" smtClean="0">
                <a:latin typeface="Calibri" panose="020F0502020204030204" pitchFamily="34" charset="0"/>
              </a:rPr>
              <a:t>Obligations principales du preneur </a:t>
            </a:r>
          </a:p>
          <a:p>
            <a:pPr marL="0" indent="0">
              <a:buNone/>
            </a:pPr>
            <a:endParaRPr lang="fr-BE" sz="1800" dirty="0" smtClean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1400" dirty="0" smtClean="0">
                <a:latin typeface="Calibri" panose="020F0502020204030204" pitchFamily="34" charset="0"/>
              </a:rPr>
              <a:t>Payer le loyer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1400" dirty="0" smtClean="0">
                <a:latin typeface="Calibri" panose="020F0502020204030204" pitchFamily="34" charset="0"/>
              </a:rPr>
              <a:t>User des lieux en bon père de famille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1400" dirty="0" smtClean="0">
                <a:latin typeface="Calibri" panose="020F0502020204030204" pitchFamily="34" charset="0"/>
              </a:rPr>
              <a:t>Garnir les lieux loués </a:t>
            </a:r>
          </a:p>
          <a:p>
            <a:pPr>
              <a:buFont typeface="Wingdings" panose="05000000000000000000" pitchFamily="2" charset="2"/>
              <a:buChar char="Ø"/>
            </a:pPr>
            <a:endParaRPr lang="fr-BE" sz="18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BE" sz="1800" dirty="0" smtClean="0">
                <a:latin typeface="Calibri" panose="020F0502020204030204" pitchFamily="34" charset="0"/>
              </a:rPr>
              <a:t>Transmission des lieux loués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390787-BB28-4F73-A333-9CE8E0477628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8513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>
                <a:latin typeface="Calibri" panose="020F0502020204030204" pitchFamily="34" charset="0"/>
              </a:rPr>
              <a:t>V. EXECUTION </a:t>
            </a:r>
            <a:r>
              <a:rPr lang="fr-BE" dirty="0">
                <a:latin typeface="Calibri" panose="020F0502020204030204" pitchFamily="34" charset="0"/>
              </a:rPr>
              <a:t>DU </a:t>
            </a:r>
            <a:r>
              <a:rPr lang="fr-BE" dirty="0" smtClean="0">
                <a:latin typeface="Calibri" panose="020F0502020204030204" pitchFamily="34" charset="0"/>
              </a:rPr>
              <a:t>BAIL</a:t>
            </a:r>
            <a:br>
              <a:rPr lang="fr-BE" dirty="0" smtClean="0">
                <a:latin typeface="Calibri" panose="020F0502020204030204" pitchFamily="34" charset="0"/>
              </a:rPr>
            </a:br>
            <a:r>
              <a:rPr lang="fr-BE" dirty="0" smtClean="0">
                <a:latin typeface="Calibri" panose="020F0502020204030204" pitchFamily="34" charset="0"/>
              </a:rPr>
              <a:t>TRANSMISSION DES LIEUX LOUÉS</a:t>
            </a:r>
            <a:endParaRPr lang="fr-BE" dirty="0">
              <a:latin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fr-BE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BE" sz="1800" dirty="0" smtClean="0">
                <a:latin typeface="Calibri" panose="020F0502020204030204" pitchFamily="34" charset="0"/>
              </a:rPr>
              <a:t>Bail enregistré avant acquisition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sz="1400" dirty="0" smtClean="0">
                <a:latin typeface="Calibri" panose="020F0502020204030204" pitchFamily="34" charset="0"/>
              </a:rPr>
              <a:t>Acquéreur doit respecter le bail </a:t>
            </a:r>
          </a:p>
          <a:p>
            <a:pPr>
              <a:buFont typeface="Wingdings" panose="05000000000000000000" pitchFamily="2" charset="2"/>
              <a:buChar char="Ø"/>
            </a:pPr>
            <a:endParaRPr lang="fr-BE" sz="18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BE" sz="1800" dirty="0" smtClean="0">
                <a:latin typeface="Calibri" panose="020F0502020204030204" pitchFamily="34" charset="0"/>
              </a:rPr>
              <a:t>Bail non enregistré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>
                <a:latin typeface="Calibri" panose="020F0502020204030204" pitchFamily="34" charset="0"/>
              </a:rPr>
              <a:t>Occupation de plus de 6 mois - délais de congé sont aménagés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fr-BE" sz="1400" dirty="0" smtClean="0">
                <a:latin typeface="Calibri" panose="020F0502020204030204" pitchFamily="34" charset="0"/>
              </a:rPr>
              <a:t>Congé dans les trois mois de l’acquisition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fr-BE" sz="1400" dirty="0" smtClean="0">
                <a:latin typeface="Calibri" panose="020F0502020204030204" pitchFamily="34" charset="0"/>
              </a:rPr>
              <a:t>Préavis de 3 mois sans indemnité</a:t>
            </a:r>
          </a:p>
          <a:p>
            <a:pPr marL="1371600" lvl="3" indent="0">
              <a:buNone/>
            </a:pPr>
            <a:endParaRPr lang="fr-BE" sz="1400" dirty="0" smtClean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>
                <a:latin typeface="Calibri" panose="020F0502020204030204" pitchFamily="34" charset="0"/>
              </a:rPr>
              <a:t>Occupation de moins de 6 mois :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BE" dirty="0" smtClean="0">
                <a:latin typeface="Calibri" panose="020F0502020204030204" pitchFamily="34" charset="0"/>
              </a:rPr>
              <a:t>Ni préavis ni indemnité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BE" dirty="0" smtClean="0">
                <a:latin typeface="Calibri" panose="020F0502020204030204" pitchFamily="34" charset="0"/>
              </a:rPr>
              <a:t>Recours contre ancien bailleur</a:t>
            </a:r>
          </a:p>
          <a:p>
            <a:pPr marL="457200" lvl="1" indent="0">
              <a:buNone/>
            </a:pPr>
            <a:endParaRPr lang="fr-BE" dirty="0" smtClean="0">
              <a:latin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390787-BB28-4F73-A333-9CE8E0477628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8582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Calibri" panose="020F0502020204030204" pitchFamily="34" charset="0"/>
              </a:rPr>
              <a:t>VI. FIN DU BAIL </a:t>
            </a:r>
            <a:endParaRPr lang="fr-FR" dirty="0">
              <a:latin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fr-BE" sz="18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BE" sz="1800" dirty="0" smtClean="0">
                <a:latin typeface="Calibri" panose="020F0502020204030204" pitchFamily="34" charset="0"/>
              </a:rPr>
              <a:t>Formalités de sortie</a:t>
            </a:r>
            <a:endParaRPr lang="fr-BE" sz="1800" dirty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fr-BE" dirty="0" smtClean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>
                <a:latin typeface="Calibri" panose="020F0502020204030204" pitchFamily="34" charset="0"/>
              </a:rPr>
              <a:t>Document de remise des clés signé par les deux parties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BE" dirty="0" smtClean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>
                <a:latin typeface="Calibri" panose="020F0502020204030204" pitchFamily="34" charset="0"/>
              </a:rPr>
              <a:t>Etat des lieux de sortie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BE" dirty="0" smtClean="0">
                <a:latin typeface="Calibri" panose="020F0502020204030204" pitchFamily="34" charset="0"/>
              </a:rPr>
              <a:t>Dégâts locatifs sauf vétusté	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BE" dirty="0" smtClean="0">
                <a:latin typeface="Calibri" panose="020F0502020204030204" pitchFamily="34" charset="0"/>
              </a:rPr>
              <a:t>Conseil expert </a:t>
            </a:r>
            <a:r>
              <a:rPr lang="fr-BE" dirty="0" smtClean="0">
                <a:latin typeface="Calibri" panose="020F0502020204030204" pitchFamily="34" charset="0"/>
                <a:sym typeface="Wingdings" panose="05000000000000000000" pitchFamily="2" charset="2"/>
              </a:rPr>
              <a:t> voir état des lieux d’entrée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BE" dirty="0" smtClean="0">
                <a:latin typeface="Calibri" panose="020F0502020204030204" pitchFamily="34" charset="0"/>
              </a:rPr>
              <a:t>Présomption </a:t>
            </a:r>
            <a:r>
              <a:rPr lang="fr-BE" dirty="0">
                <a:latin typeface="Calibri" panose="020F0502020204030204" pitchFamily="34" charset="0"/>
              </a:rPr>
              <a:t>si pas d’état des lieux </a:t>
            </a:r>
            <a:r>
              <a:rPr lang="fr-BE" dirty="0" smtClean="0">
                <a:latin typeface="Calibri" panose="020F0502020204030204" pitchFamily="34" charset="0"/>
              </a:rPr>
              <a:t>d’entrée : lieux présumés être restitués comme ils ont été délivrés 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fr-BE" sz="1800" dirty="0" smtClean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fr-FR" sz="1800" dirty="0">
              <a:latin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390787-BB28-4F73-A333-9CE8E0477628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F0173D7-B312-4232-AEE7-D88982F43FD8}" type="slidenum">
              <a:rPr lang="fr-FR" smtClean="0"/>
              <a:pPr/>
              <a:t>2</a:t>
            </a:fld>
            <a:endParaRPr lang="fr-FR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fr-FR" dirty="0" smtClean="0">
                <a:latin typeface="Calibri" panose="020F0502020204030204" pitchFamily="34" charset="0"/>
              </a:rPr>
              <a:t>TABLE DES MATIERES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fr-BE" dirty="0" smtClean="0">
              <a:latin typeface="Calibri" pitchFamily="34" charset="0"/>
            </a:endParaRPr>
          </a:p>
          <a:p>
            <a:pPr marL="514350" indent="-514350" eaLnBrk="1" hangingPunct="1">
              <a:buFontTx/>
              <a:buAutoNum type="romanUcPeriod"/>
            </a:pPr>
            <a:r>
              <a:rPr lang="fr-BE" dirty="0" smtClean="0">
                <a:latin typeface="Calibri" pitchFamily="34" charset="0"/>
              </a:rPr>
              <a:t>CADRE </a:t>
            </a:r>
            <a:r>
              <a:rPr lang="fr-BE" dirty="0" smtClean="0">
                <a:latin typeface="Calibri" pitchFamily="34" charset="0"/>
              </a:rPr>
              <a:t>LEGAL</a:t>
            </a:r>
            <a:endParaRPr lang="fr-BE" dirty="0" smtClean="0">
              <a:latin typeface="Calibri" pitchFamily="34" charset="0"/>
            </a:endParaRPr>
          </a:p>
          <a:p>
            <a:pPr marL="514350" indent="-514350" eaLnBrk="1" hangingPunct="1">
              <a:buFontTx/>
              <a:buAutoNum type="romanUcPeriod"/>
            </a:pPr>
            <a:r>
              <a:rPr lang="fr-BE" dirty="0" smtClean="0">
                <a:latin typeface="Calibri" pitchFamily="34" charset="0"/>
              </a:rPr>
              <a:t>DEBUT DU BAIL</a:t>
            </a:r>
          </a:p>
          <a:p>
            <a:pPr marL="514350" indent="-514350" eaLnBrk="1" hangingPunct="1">
              <a:buFontTx/>
              <a:buAutoNum type="romanUcPeriod"/>
            </a:pPr>
            <a:r>
              <a:rPr lang="fr-BE" dirty="0" smtClean="0">
                <a:latin typeface="Calibri" pitchFamily="34" charset="0"/>
              </a:rPr>
              <a:t>ELEMENTS FINANCIERS</a:t>
            </a:r>
          </a:p>
          <a:p>
            <a:pPr marL="514350" indent="-514350" eaLnBrk="1" hangingPunct="1">
              <a:buFontTx/>
              <a:buAutoNum type="romanUcPeriod"/>
            </a:pPr>
            <a:r>
              <a:rPr lang="fr-BE" dirty="0" smtClean="0">
                <a:latin typeface="Calibri" pitchFamily="34" charset="0"/>
              </a:rPr>
              <a:t>DUREE DU BAIL</a:t>
            </a:r>
            <a:endParaRPr lang="fr-BE" dirty="0">
              <a:latin typeface="Calibri" pitchFamily="34" charset="0"/>
            </a:endParaRPr>
          </a:p>
          <a:p>
            <a:pPr marL="514350" indent="-514350" eaLnBrk="1" hangingPunct="1">
              <a:buFontTx/>
              <a:buAutoNum type="romanUcPeriod"/>
            </a:pPr>
            <a:r>
              <a:rPr lang="fr-BE" dirty="0" smtClean="0">
                <a:latin typeface="Calibri" pitchFamily="34" charset="0"/>
              </a:rPr>
              <a:t>EXECUTION DU BAIL</a:t>
            </a:r>
          </a:p>
          <a:p>
            <a:pPr marL="514350" indent="-514350" eaLnBrk="1" hangingPunct="1">
              <a:buFontTx/>
              <a:buAutoNum type="romanUcPeriod"/>
            </a:pPr>
            <a:r>
              <a:rPr lang="fr-BE" dirty="0" smtClean="0">
                <a:latin typeface="Calibri" pitchFamily="34" charset="0"/>
              </a:rPr>
              <a:t>FIN DU BAIL</a:t>
            </a:r>
          </a:p>
          <a:p>
            <a:pPr marL="514350" indent="-514350" eaLnBrk="1" hangingPunct="1">
              <a:buFontTx/>
              <a:buAutoNum type="romanUcPeriod"/>
            </a:pPr>
            <a:r>
              <a:rPr lang="fr-BE" dirty="0" smtClean="0">
                <a:latin typeface="Calibri" pitchFamily="34" charset="0"/>
              </a:rPr>
              <a:t>LITIGES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>
                <a:latin typeface="Calibri" panose="020F0502020204030204" pitchFamily="34" charset="0"/>
              </a:rPr>
              <a:t>VII. LITIGES</a:t>
            </a:r>
            <a:endParaRPr lang="fr-FR" dirty="0">
              <a:latin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fr-BE" sz="18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BE" sz="1800" dirty="0" smtClean="0">
                <a:latin typeface="Calibri" panose="020F0502020204030204" pitchFamily="34" charset="0"/>
              </a:rPr>
              <a:t>Juge de Paix</a:t>
            </a:r>
          </a:p>
          <a:p>
            <a:pPr marL="0" indent="0">
              <a:buNone/>
            </a:pPr>
            <a:endParaRPr lang="fr-BE" sz="18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BE" sz="1800" dirty="0" smtClean="0">
                <a:latin typeface="Calibri" panose="020F0502020204030204" pitchFamily="34" charset="0"/>
              </a:rPr>
              <a:t>Arbitrage si clause compromissoire dans le bail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390787-BB28-4F73-A333-9CE8E0477628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fr-BE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fr-BE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fr-BE" dirty="0" smtClean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fr-BE" dirty="0"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fr-BE" dirty="0" smtClean="0">
                <a:latin typeface="Calibri" panose="020F0502020204030204" pitchFamily="34" charset="0"/>
              </a:rPr>
              <a:t>MERCI POUR VOTRE ATTENTION</a:t>
            </a:r>
            <a:endParaRPr lang="fr-BE" dirty="0">
              <a:latin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390787-BB28-4F73-A333-9CE8E0477628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8168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>
                <a:latin typeface="Calibri" panose="020F0502020204030204" pitchFamily="34" charset="0"/>
              </a:rPr>
              <a:t>I. CADRE LEGAL</a:t>
            </a:r>
            <a:endParaRPr lang="fr-FR" dirty="0">
              <a:latin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endParaRPr lang="fr-BE" dirty="0" smtClean="0">
              <a:latin typeface="Calibri" pitchFamily="34" charset="0"/>
            </a:endParaRPr>
          </a:p>
          <a:p>
            <a:pPr marL="514350" indent="-514350" algn="just">
              <a:buFont typeface="Wingdings" pitchFamily="2" charset="2"/>
              <a:buChar char="Ø"/>
            </a:pPr>
            <a:r>
              <a:rPr lang="fr-FR" sz="1800" dirty="0" smtClean="0">
                <a:latin typeface="Calibri" pitchFamily="34" charset="0"/>
              </a:rPr>
              <a:t>Loi du 20 février 1991 sur les règles particulières</a:t>
            </a:r>
          </a:p>
          <a:p>
            <a:pPr marL="914400" lvl="1" indent="-514350" algn="just">
              <a:buNone/>
            </a:pPr>
            <a:r>
              <a:rPr lang="fr-FR" sz="1800" dirty="0" smtClean="0">
                <a:latin typeface="Calibri" pitchFamily="34" charset="0"/>
                <a:ea typeface="+mn-ea"/>
                <a:cs typeface="+mn-cs"/>
              </a:rPr>
              <a:t>  aux baux relatifs à la résidence principale du</a:t>
            </a:r>
          </a:p>
          <a:p>
            <a:pPr marL="914400" lvl="1" indent="-514350" algn="just">
              <a:buNone/>
            </a:pPr>
            <a:r>
              <a:rPr lang="fr-FR" sz="1800" dirty="0" smtClean="0">
                <a:latin typeface="Calibri" pitchFamily="34" charset="0"/>
                <a:ea typeface="+mn-ea"/>
                <a:cs typeface="+mn-cs"/>
              </a:rPr>
              <a:t>  preneur.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fr-BE" sz="1800" dirty="0" smtClean="0">
                <a:latin typeface="Calibri" pitchFamily="34" charset="0"/>
              </a:rPr>
              <a:t>Complète le code civil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fr-BE" sz="1800" dirty="0" smtClean="0">
                <a:latin typeface="Calibri" pitchFamily="34" charset="0"/>
              </a:rPr>
              <a:t>Protection du logement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fr-BE" sz="1800" dirty="0" smtClean="0">
                <a:latin typeface="Calibri" pitchFamily="34" charset="0"/>
              </a:rPr>
              <a:t>Loi impérative</a:t>
            </a:r>
            <a:endParaRPr lang="fr-FR" sz="1800" dirty="0" smtClean="0">
              <a:latin typeface="Calibri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390787-BB28-4F73-A333-9CE8E0477628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>
                <a:latin typeface="Calibri" panose="020F0502020204030204" pitchFamily="34" charset="0"/>
              </a:rPr>
              <a:t>II. DEBUT DU BAIL</a:t>
            </a:r>
            <a:endParaRPr lang="fr-FR" dirty="0">
              <a:latin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BE" sz="1800" dirty="0" smtClean="0">
                <a:latin typeface="Calibri" panose="020F0502020204030204" pitchFamily="34" charset="0"/>
              </a:rPr>
              <a:t>Contrat écrit  </a:t>
            </a:r>
          </a:p>
          <a:p>
            <a:pPr>
              <a:buFont typeface="Wingdings" pitchFamily="2" charset="2"/>
              <a:buChar char="Ø"/>
            </a:pPr>
            <a:r>
              <a:rPr lang="fr-BE" sz="1800" dirty="0" smtClean="0">
                <a:latin typeface="Calibri" panose="020F0502020204030204" pitchFamily="34" charset="0"/>
              </a:rPr>
              <a:t>Enregistrement gratuit par le bailleur</a:t>
            </a:r>
          </a:p>
          <a:p>
            <a:pPr>
              <a:buFont typeface="Wingdings" pitchFamily="2" charset="2"/>
              <a:buChar char="Ø"/>
            </a:pPr>
            <a:r>
              <a:rPr lang="fr-BE" sz="1800" dirty="0" smtClean="0">
                <a:latin typeface="Calibri" panose="020F0502020204030204" pitchFamily="34" charset="0"/>
              </a:rPr>
              <a:t>Annexes:</a:t>
            </a:r>
          </a:p>
          <a:p>
            <a:pPr marL="0" indent="0">
              <a:buNone/>
            </a:pPr>
            <a:endParaRPr lang="fr-BE" sz="1800" dirty="0" smtClean="0">
              <a:latin typeface="Calibri" panose="020F0502020204030204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fr-FR" sz="1400" dirty="0" smtClean="0">
                <a:latin typeface="Calibri" panose="020F0502020204030204" pitchFamily="34" charset="0"/>
              </a:rPr>
              <a:t>Arrêté royal du 8 juillet 1997 déterminant les conditions minimales à remplir pour qu'un bien immeuble donné en location à titre de résidence principale soit conforme aux exigences élémentaires de sécurité, de salubrité et d'habitabilité.</a:t>
            </a:r>
          </a:p>
          <a:p>
            <a:pPr lvl="1">
              <a:buFont typeface="Wingdings" pitchFamily="2" charset="2"/>
              <a:buChar char="Ø"/>
            </a:pPr>
            <a:r>
              <a:rPr lang="fr-FR" sz="1400" dirty="0" smtClean="0">
                <a:latin typeface="Calibri" panose="020F0502020204030204" pitchFamily="34" charset="0"/>
              </a:rPr>
              <a:t>Arrêté royal du 4 mai 2007 pris en exécution de l’article 11bis du livre III, titre VIII, chapitre II, section II du code civil</a:t>
            </a:r>
          </a:p>
          <a:p>
            <a:pPr lvl="1">
              <a:buFont typeface="Wingdings" pitchFamily="2" charset="2"/>
              <a:buChar char="Ø"/>
            </a:pPr>
            <a:r>
              <a:rPr lang="fr-BE" sz="1400" dirty="0" smtClean="0">
                <a:latin typeface="Calibri" panose="020F0502020204030204" pitchFamily="34" charset="0"/>
              </a:rPr>
              <a:t>Etat des lieux d’entrée</a:t>
            </a:r>
          </a:p>
          <a:p>
            <a:pPr>
              <a:buFont typeface="Wingdings" pitchFamily="2" charset="2"/>
              <a:buChar char="Ø"/>
            </a:pPr>
            <a:endParaRPr lang="fr-BE" sz="1800" dirty="0" smtClean="0">
              <a:latin typeface="Calibri" panose="020F050202020403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BE" sz="1800" dirty="0" smtClean="0">
                <a:latin typeface="Calibri" panose="020F0502020204030204" pitchFamily="34" charset="0"/>
              </a:rPr>
              <a:t>PEB – Pas une annexe obligatoire mais doit être à disposition du locataire</a:t>
            </a:r>
          </a:p>
          <a:p>
            <a:pPr>
              <a:buFont typeface="Wingdings" pitchFamily="2" charset="2"/>
              <a:buChar char="Ø"/>
            </a:pPr>
            <a:r>
              <a:rPr lang="fr-BE" sz="1800" dirty="0" smtClean="0">
                <a:latin typeface="Calibri" panose="020F0502020204030204" pitchFamily="34" charset="0"/>
              </a:rPr>
              <a:t>Garantie locative </a:t>
            </a:r>
          </a:p>
          <a:p>
            <a:pPr>
              <a:buFont typeface="Wingdings" pitchFamily="2" charset="2"/>
              <a:buChar char="Ø"/>
            </a:pPr>
            <a:r>
              <a:rPr lang="fr-BE" sz="1800" dirty="0" smtClean="0">
                <a:latin typeface="Calibri" panose="020F0502020204030204" pitchFamily="34" charset="0"/>
              </a:rPr>
              <a:t>Formalités d’entrée</a:t>
            </a:r>
          </a:p>
          <a:p>
            <a:pPr marL="457200" lvl="1" indent="0">
              <a:buNone/>
            </a:pPr>
            <a:endParaRPr lang="fr-FR" dirty="0">
              <a:latin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390787-BB28-4F73-A333-9CE8E0477628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>
                <a:latin typeface="Calibri" panose="020F0502020204030204" pitchFamily="34" charset="0"/>
              </a:rPr>
              <a:t>II. DEBUT DU BAIL</a:t>
            </a:r>
            <a:br>
              <a:rPr lang="fr-BE" dirty="0" smtClean="0">
                <a:latin typeface="Calibri" panose="020F0502020204030204" pitchFamily="34" charset="0"/>
              </a:rPr>
            </a:br>
            <a:r>
              <a:rPr lang="fr-BE" dirty="0" smtClean="0">
                <a:latin typeface="Calibri" panose="020F0502020204030204" pitchFamily="34" charset="0"/>
              </a:rPr>
              <a:t>Formalités d’entrée </a:t>
            </a:r>
            <a:endParaRPr lang="fr-BE" dirty="0">
              <a:latin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BE" sz="1800" dirty="0" smtClean="0">
                <a:latin typeface="Calibri" panose="020F0502020204030204" pitchFamily="34" charset="0"/>
              </a:rPr>
              <a:t>Remise des clés</a:t>
            </a:r>
          </a:p>
          <a:p>
            <a:pPr marL="0" indent="0">
              <a:buNone/>
            </a:pPr>
            <a:endParaRPr lang="fr-BE" sz="18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BE" sz="1800" dirty="0" smtClean="0">
                <a:latin typeface="Calibri" panose="020F0502020204030204" pitchFamily="34" charset="0"/>
              </a:rPr>
              <a:t>Etat des lieux d’entrée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r-BE" sz="1000" dirty="0" smtClean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>
                <a:latin typeface="Calibri" panose="020F0502020204030204" pitchFamily="34" charset="0"/>
              </a:rPr>
              <a:t>Contradictoire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>
                <a:latin typeface="Calibri" panose="020F0502020204030204" pitchFamily="34" charset="0"/>
              </a:rPr>
              <a:t>Conseil: par expert commun à frais partagés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>
                <a:latin typeface="Calibri" panose="020F0502020204030204" pitchFamily="34" charset="0"/>
              </a:rPr>
              <a:t>Constatations de l’expert lient les parties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>
                <a:latin typeface="Calibri" panose="020F0502020204030204" pitchFamily="34" charset="0"/>
              </a:rPr>
              <a:t>Vérifier les index des compteurs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>
                <a:latin typeface="Calibri" panose="020F0502020204030204" pitchFamily="34" charset="0"/>
              </a:rPr>
              <a:t>A défaut d’état des lieux d’entrée </a:t>
            </a:r>
            <a:r>
              <a:rPr lang="fr-BE" dirty="0" smtClean="0">
                <a:latin typeface="Calibri" panose="020F0502020204030204" pitchFamily="34" charset="0"/>
                <a:sym typeface="Wingdings" panose="05000000000000000000" pitchFamily="2" charset="2"/>
              </a:rPr>
              <a:t> voir état des lieux de sortie </a:t>
            </a:r>
            <a:endParaRPr lang="fr-BE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fr-BE" sz="1800" dirty="0">
              <a:latin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390787-BB28-4F73-A333-9CE8E0477628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96139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>
                <a:latin typeface="Calibri" panose="020F0502020204030204" pitchFamily="34" charset="0"/>
              </a:rPr>
              <a:t>III. ELEMENTS FINANCIERS DU BAIL</a:t>
            </a:r>
            <a:endParaRPr lang="fr-FR" dirty="0">
              <a:latin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BE" sz="1800" dirty="0" smtClean="0">
                <a:latin typeface="Calibri" pitchFamily="34" charset="0"/>
              </a:rPr>
              <a:t>Le loyer</a:t>
            </a:r>
          </a:p>
          <a:p>
            <a:pPr>
              <a:buFont typeface="Wingdings" pitchFamily="2" charset="2"/>
              <a:buChar char="Ø"/>
            </a:pPr>
            <a:r>
              <a:rPr lang="fr-BE" sz="1800" dirty="0" smtClean="0">
                <a:latin typeface="Calibri" pitchFamily="34" charset="0"/>
              </a:rPr>
              <a:t>Indexation</a:t>
            </a:r>
          </a:p>
          <a:p>
            <a:pPr lvl="1">
              <a:buFont typeface="Wingdings" pitchFamily="2" charset="2"/>
              <a:buChar char="Ø"/>
            </a:pPr>
            <a:r>
              <a:rPr lang="fr-BE" sz="1400" dirty="0" smtClean="0">
                <a:latin typeface="Calibri" pitchFamily="34" charset="0"/>
              </a:rPr>
              <a:t>Légale ne doit pas être prévue au contrat</a:t>
            </a:r>
          </a:p>
          <a:p>
            <a:pPr lvl="1">
              <a:buFont typeface="Wingdings" pitchFamily="2" charset="2"/>
              <a:buChar char="Ø"/>
            </a:pPr>
            <a:r>
              <a:rPr lang="fr-BE" sz="1400" dirty="0" smtClean="0">
                <a:latin typeface="Calibri" pitchFamily="34" charset="0"/>
              </a:rPr>
              <a:t>Une fois/an à la date d’anniversaire du bail</a:t>
            </a:r>
          </a:p>
          <a:p>
            <a:pPr lvl="1">
              <a:buFont typeface="Wingdings" pitchFamily="2" charset="2"/>
              <a:buChar char="Ø"/>
            </a:pPr>
            <a:r>
              <a:rPr lang="fr-BE" sz="1400" dirty="0" smtClean="0">
                <a:latin typeface="Calibri" pitchFamily="34" charset="0"/>
              </a:rPr>
              <a:t>Formule légale:</a:t>
            </a:r>
          </a:p>
          <a:p>
            <a:pPr lvl="2">
              <a:buNone/>
            </a:pPr>
            <a:r>
              <a:rPr lang="fr-BE" u="sng" dirty="0" smtClean="0">
                <a:latin typeface="Calibri" pitchFamily="34" charset="0"/>
              </a:rPr>
              <a:t>    Loyer       x       index date anniversaire du </a:t>
            </a:r>
            <a:r>
              <a:rPr lang="fr-BE" u="sng" dirty="0" err="1" smtClean="0">
                <a:latin typeface="Calibri" pitchFamily="34" charset="0"/>
              </a:rPr>
              <a:t>bail</a:t>
            </a:r>
            <a:r>
              <a:rPr lang="fr-BE" u="sng" dirty="0" err="1" smtClean="0">
                <a:solidFill>
                  <a:schemeClr val="bg1"/>
                </a:solidFill>
                <a:latin typeface="Calibri" pitchFamily="34" charset="0"/>
              </a:rPr>
              <a:t>NNN</a:t>
            </a:r>
            <a:endParaRPr lang="fr-BE" dirty="0" smtClean="0">
              <a:latin typeface="Calibri" pitchFamily="34" charset="0"/>
            </a:endParaRPr>
          </a:p>
          <a:p>
            <a:pPr lvl="2">
              <a:buNone/>
            </a:pPr>
            <a:r>
              <a:rPr lang="fr-BE" dirty="0" smtClean="0">
                <a:latin typeface="Calibri" pitchFamily="34" charset="0"/>
              </a:rPr>
              <a:t>index mois précédent celui de la signature du bail</a:t>
            </a:r>
          </a:p>
          <a:p>
            <a:pPr lvl="1">
              <a:buFont typeface="Wingdings" pitchFamily="2" charset="2"/>
              <a:buChar char="Ø"/>
            </a:pPr>
            <a:r>
              <a:rPr lang="fr-BE" sz="1400" dirty="0" smtClean="0">
                <a:latin typeface="Calibri" pitchFamily="34" charset="0"/>
              </a:rPr>
              <a:t>Le bailleur doit en faire la demande et on ne peut remonter à plus de trois mois en arrière</a:t>
            </a:r>
          </a:p>
          <a:p>
            <a:pPr lvl="1">
              <a:buFont typeface="Wingdings" pitchFamily="2" charset="2"/>
              <a:buChar char="Ø"/>
            </a:pPr>
            <a:r>
              <a:rPr lang="fr-BE" sz="1400" dirty="0" smtClean="0">
                <a:latin typeface="Calibri" pitchFamily="34" charset="0"/>
              </a:rPr>
              <a:t>Il faut exclure par écrit l’adaptation du loyer</a:t>
            </a:r>
          </a:p>
          <a:p>
            <a:pPr marL="457200" lvl="1" indent="0">
              <a:buNone/>
            </a:pPr>
            <a:endParaRPr lang="fr-BE" sz="18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BE" sz="1800" dirty="0" smtClean="0">
                <a:latin typeface="Calibri" pitchFamily="34" charset="0"/>
              </a:rPr>
              <a:t>Révision à la demande du bailleur en justice de paix – 2 hypothèses </a:t>
            </a:r>
          </a:p>
          <a:p>
            <a:pPr lvl="1">
              <a:buFont typeface="Wingdings" pitchFamily="2" charset="2"/>
              <a:buChar char="Ø"/>
            </a:pPr>
            <a:r>
              <a:rPr lang="fr-BE" sz="1400" dirty="0" smtClean="0">
                <a:latin typeface="Calibri" pitchFamily="34" charset="0"/>
              </a:rPr>
              <a:t>Si </a:t>
            </a:r>
            <a:r>
              <a:rPr lang="fr-BE" sz="1400" dirty="0">
                <a:latin typeface="Calibri" pitchFamily="34" charset="0"/>
              </a:rPr>
              <a:t>circonstances </a:t>
            </a:r>
            <a:r>
              <a:rPr lang="fr-BE" sz="1400" dirty="0" smtClean="0">
                <a:latin typeface="Calibri" pitchFamily="34" charset="0"/>
              </a:rPr>
              <a:t>nouvelles + si loyer est inférieur de 20% </a:t>
            </a:r>
          </a:p>
          <a:p>
            <a:pPr lvl="1">
              <a:buFont typeface="Wingdings" pitchFamily="2" charset="2"/>
              <a:buChar char="Ø"/>
            </a:pPr>
            <a:r>
              <a:rPr lang="fr-BE" sz="1400" dirty="0" smtClean="0">
                <a:latin typeface="Calibri" pitchFamily="34" charset="0"/>
              </a:rPr>
              <a:t>Si justifiée par augmentation d’au moins 10% suite à des travaux dans le bien loué  </a:t>
            </a:r>
          </a:p>
          <a:p>
            <a:pPr marL="457200" lvl="1" indent="0">
              <a:buNone/>
            </a:pPr>
            <a:endParaRPr lang="fr-BE" sz="18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BE" sz="1800" dirty="0" smtClean="0">
                <a:latin typeface="Calibri" pitchFamily="34" charset="0"/>
              </a:rPr>
              <a:t>Mais </a:t>
            </a:r>
            <a:r>
              <a:rPr lang="fr-BE" sz="1800" dirty="0">
                <a:latin typeface="Calibri" pitchFamily="34" charset="0"/>
              </a:rPr>
              <a:t>aussi des </a:t>
            </a:r>
            <a:r>
              <a:rPr lang="fr-BE" sz="1800" dirty="0" smtClean="0">
                <a:latin typeface="Calibri" pitchFamily="34" charset="0"/>
              </a:rPr>
              <a:t>charges…</a:t>
            </a:r>
            <a:endParaRPr lang="fr-BE" sz="1800" dirty="0">
              <a:latin typeface="Calibri" pitchFamily="34" charset="0"/>
            </a:endParaRPr>
          </a:p>
          <a:p>
            <a:pPr>
              <a:buNone/>
            </a:pPr>
            <a:endParaRPr lang="fr-BE" sz="2425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390787-BB28-4F73-A333-9CE8E0477628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>
                <a:latin typeface="Calibri" panose="020F0502020204030204" pitchFamily="34" charset="0"/>
              </a:rPr>
              <a:t>III. ELEMENTS FINANCIERS DU BAIL</a:t>
            </a:r>
            <a:r>
              <a:rPr lang="fr-BE" dirty="0" smtClean="0"/>
              <a:t/>
            </a:r>
            <a:br>
              <a:rPr lang="fr-BE" dirty="0" smtClean="0"/>
            </a:br>
            <a:r>
              <a:rPr lang="fr-BE" dirty="0" smtClean="0">
                <a:latin typeface="Calibri" panose="020F0502020204030204" pitchFamily="34" charset="0"/>
              </a:rPr>
              <a:t>CHARGES</a:t>
            </a:r>
            <a:endParaRPr lang="fr-BE" dirty="0">
              <a:latin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fr-BE" sz="1800" dirty="0" smtClean="0">
                <a:latin typeface="Calibri" pitchFamily="34" charset="0"/>
              </a:rPr>
              <a:t>Principe des charges réelles</a:t>
            </a:r>
          </a:p>
          <a:p>
            <a:pPr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fr-BE" sz="1800" dirty="0" smtClean="0">
                <a:latin typeface="Calibri" pitchFamily="34" charset="0"/>
              </a:rPr>
              <a:t>Prescription de 5 ans - Recommandé de contestation obligatoire  </a:t>
            </a:r>
            <a:endParaRPr lang="fr-BE" sz="1800" dirty="0">
              <a:latin typeface="Calibri" pitchFamily="34" charset="0"/>
            </a:endParaRPr>
          </a:p>
          <a:p>
            <a:pPr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fr-BE" sz="1800" dirty="0" smtClean="0">
                <a:latin typeface="Calibri" pitchFamily="34" charset="0"/>
              </a:rPr>
              <a:t>Différence </a:t>
            </a:r>
            <a:r>
              <a:rPr lang="fr-BE" sz="1800" dirty="0">
                <a:latin typeface="Calibri" pitchFamily="34" charset="0"/>
              </a:rPr>
              <a:t>entre forfait et </a:t>
            </a:r>
            <a:r>
              <a:rPr lang="fr-BE" sz="1800" dirty="0" smtClean="0">
                <a:latin typeface="Calibri" pitchFamily="34" charset="0"/>
              </a:rPr>
              <a:t>provision</a:t>
            </a:r>
            <a:endParaRPr lang="fr-BE" sz="1800" dirty="0">
              <a:latin typeface="Calibri" pitchFamily="34" charset="0"/>
            </a:endParaRP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fr-BE" sz="1400" dirty="0" smtClean="0">
                <a:latin typeface="Calibri" pitchFamily="34" charset="0"/>
              </a:rPr>
              <a:t>Provision : paiements intermédiaires qui sont adaptés lors de l’élaboration des décomptes finaux</a:t>
            </a: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fr-BE" sz="1400" dirty="0" smtClean="0">
                <a:latin typeface="Calibri" pitchFamily="34" charset="0"/>
              </a:rPr>
              <a:t>Forfait : bailleur ne peut pas réclamer plus mais le preneur peut démontrer que le forfait est trop haut </a:t>
            </a:r>
            <a:endParaRPr lang="fr-BE" sz="1800" dirty="0" smtClean="0">
              <a:latin typeface="Calibri" pitchFamily="34" charset="0"/>
            </a:endParaRPr>
          </a:p>
          <a:p>
            <a:pPr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fr-BE" sz="1800" dirty="0" smtClean="0">
                <a:latin typeface="Calibri" pitchFamily="34" charset="0"/>
              </a:rPr>
              <a:t>Vérifier </a:t>
            </a:r>
            <a:r>
              <a:rPr lang="fr-BE" sz="1800" dirty="0">
                <a:latin typeface="Calibri" pitchFamily="34" charset="0"/>
              </a:rPr>
              <a:t>les charges </a:t>
            </a:r>
            <a:r>
              <a:rPr lang="fr-BE" sz="1800" dirty="0" smtClean="0">
                <a:latin typeface="Calibri" pitchFamily="34" charset="0"/>
              </a:rPr>
              <a:t>privatives</a:t>
            </a:r>
          </a:p>
          <a:p>
            <a:pPr marL="342900" lvl="1" indent="-342900"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fr-BE" sz="1800" dirty="0" smtClean="0">
                <a:latin typeface="Calibri" pitchFamily="34" charset="0"/>
              </a:rPr>
              <a:t>Vérifier les charges communes - </a:t>
            </a:r>
            <a:r>
              <a:rPr lang="fr-BE" sz="1400" dirty="0" smtClean="0">
                <a:latin typeface="Calibri" pitchFamily="34" charset="0"/>
              </a:rPr>
              <a:t>Attention aux frais de copropriété </a:t>
            </a:r>
            <a:endParaRPr lang="fr-BE" sz="1800" dirty="0" smtClean="0">
              <a:latin typeface="Calibri" pitchFamily="34" charset="0"/>
            </a:endParaRPr>
          </a:p>
          <a:p>
            <a:pPr>
              <a:spcAft>
                <a:spcPts val="500"/>
              </a:spcAft>
              <a:buFont typeface="Wingdings" panose="05000000000000000000" pitchFamily="2" charset="2"/>
              <a:buChar char="Ø"/>
            </a:pPr>
            <a:r>
              <a:rPr lang="fr-BE" sz="1800" dirty="0" smtClean="0">
                <a:latin typeface="Calibri" pitchFamily="34" charset="0"/>
              </a:rPr>
              <a:t>Précompte immobilier jamais à charge du preneur </a:t>
            </a:r>
          </a:p>
          <a:p>
            <a:pPr>
              <a:buFont typeface="Wingdings" panose="05000000000000000000" pitchFamily="2" charset="2"/>
              <a:buChar char="Ø"/>
            </a:pPr>
            <a:endParaRPr lang="fr-BE" sz="1800" dirty="0" smtClean="0">
              <a:latin typeface="Calibri" pitchFamily="34" charset="0"/>
            </a:endParaRPr>
          </a:p>
          <a:p>
            <a:pPr marL="0" indent="0">
              <a:buNone/>
            </a:pPr>
            <a:endParaRPr lang="fr-BE" sz="1800" dirty="0">
              <a:latin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390787-BB28-4F73-A333-9CE8E0477628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36933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Calibri" panose="020F0502020204030204" pitchFamily="34" charset="0"/>
              </a:rPr>
              <a:t>III. ELEMENTS FINANCIERS DU BAIL</a:t>
            </a:r>
            <a:br>
              <a:rPr lang="fr-FR" dirty="0" smtClean="0">
                <a:latin typeface="Calibri" panose="020F0502020204030204" pitchFamily="34" charset="0"/>
              </a:rPr>
            </a:br>
            <a:r>
              <a:rPr lang="fr-FR" dirty="0" smtClean="0">
                <a:latin typeface="Calibri" panose="020F0502020204030204" pitchFamily="34" charset="0"/>
              </a:rPr>
              <a:t>GARANTIE LOCATIVE </a:t>
            </a:r>
            <a:endParaRPr lang="fr-FR" dirty="0">
              <a:latin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390787-BB28-4F73-A333-9CE8E0477628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fr-BE" sz="18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BE" sz="1800" dirty="0" smtClean="0">
                <a:latin typeface="Calibri" panose="020F0502020204030204" pitchFamily="34" charset="0"/>
              </a:rPr>
              <a:t>Forme au choix du preneur 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>
                <a:latin typeface="Calibri" panose="020F0502020204030204" pitchFamily="34" charset="0"/>
              </a:rPr>
              <a:t>Compte individualisé ouvert au nom du preneur – 2 mois maximum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>
                <a:latin typeface="Calibri" panose="020F0502020204030204" pitchFamily="34" charset="0"/>
              </a:rPr>
              <a:t>Garantie bancaire – 3 mois maximum </a:t>
            </a:r>
            <a:endParaRPr lang="fr-BE" dirty="0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fr-BE" sz="18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BE" sz="1800" dirty="0" smtClean="0">
                <a:latin typeface="Calibri" panose="020F0502020204030204" pitchFamily="34" charset="0"/>
              </a:rPr>
              <a:t>Privilège du bailleur </a:t>
            </a:r>
          </a:p>
          <a:p>
            <a:pPr marL="0" indent="0">
              <a:buNone/>
            </a:pPr>
            <a:endParaRPr lang="fr-BE" sz="18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BE" sz="1800" dirty="0" smtClean="0">
                <a:latin typeface="Calibri" panose="020F0502020204030204" pitchFamily="34" charset="0"/>
              </a:rPr>
              <a:t>Restitution du principal + intérêts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BE" sz="1600" dirty="0" smtClean="0">
                <a:latin typeface="Calibri" panose="020F0502020204030204" pitchFamily="34" charset="0"/>
              </a:rPr>
              <a:t>Accord des parties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BE" sz="1600" dirty="0" smtClean="0">
                <a:latin typeface="Calibri" panose="020F0502020204030204" pitchFamily="34" charset="0"/>
              </a:rPr>
              <a:t>Décision judiciaire ou arbitrale</a:t>
            </a:r>
          </a:p>
        </p:txBody>
      </p:sp>
      <p:sp>
        <p:nvSpPr>
          <p:cNvPr id="6" name="Rectangle 5"/>
          <p:cNvSpPr/>
          <p:nvPr/>
        </p:nvSpPr>
        <p:spPr>
          <a:xfrm>
            <a:off x="476860" y="3150672"/>
            <a:ext cx="1018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BE" dirty="0"/>
              <a:t>dette </a:t>
            </a:r>
            <a:r>
              <a:rPr lang="fr-BE" dirty="0" smtClean="0"/>
              <a:t>de</a:t>
            </a:r>
            <a:endParaRPr lang="fr-BE" dirty="0"/>
          </a:p>
        </p:txBody>
      </p:sp>
    </p:spTree>
    <p:extLst>
      <p:ext uri="{BB962C8B-B14F-4D97-AF65-F5344CB8AC3E}">
        <p14:creationId xmlns="" xmlns:p14="http://schemas.microsoft.com/office/powerpoint/2010/main" val="85420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>
                <a:latin typeface="Calibri" panose="020F0502020204030204" pitchFamily="34" charset="0"/>
              </a:rPr>
              <a:t>IV. DUREE DU BAIL</a:t>
            </a:r>
            <a:endParaRPr lang="fr-FR" dirty="0">
              <a:latin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fr-BE" sz="1800" dirty="0" smtClean="0">
              <a:latin typeface="Calibri" panose="020F050202020403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BE" sz="1800" dirty="0" smtClean="0">
                <a:latin typeface="Calibri" panose="020F0502020204030204" pitchFamily="34" charset="0"/>
              </a:rPr>
              <a:t>Principe : durée de 9 ans</a:t>
            </a:r>
          </a:p>
          <a:p>
            <a:pPr>
              <a:buFont typeface="Wingdings" pitchFamily="2" charset="2"/>
              <a:buChar char="Ø"/>
            </a:pPr>
            <a:endParaRPr lang="fr-BE" sz="1800" dirty="0" smtClean="0">
              <a:latin typeface="Calibri" panose="020F050202020403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BE" sz="1800" dirty="0" smtClean="0">
                <a:latin typeface="Calibri" panose="020F0502020204030204" pitchFamily="34" charset="0"/>
              </a:rPr>
              <a:t>Exceptions:</a:t>
            </a:r>
          </a:p>
          <a:p>
            <a:pPr lvl="1">
              <a:buFont typeface="Wingdings" pitchFamily="2" charset="2"/>
              <a:buChar char="Ø"/>
            </a:pPr>
            <a:endParaRPr lang="fr-BE" sz="1400" dirty="0" smtClean="0">
              <a:latin typeface="Calibri" panose="020F0502020204030204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fr-BE" dirty="0">
                <a:latin typeface="Calibri" panose="020F0502020204030204" pitchFamily="34" charset="0"/>
              </a:rPr>
              <a:t>B</a:t>
            </a:r>
            <a:r>
              <a:rPr lang="fr-BE" dirty="0" smtClean="0">
                <a:latin typeface="Calibri" panose="020F0502020204030204" pitchFamily="34" charset="0"/>
              </a:rPr>
              <a:t>ail de courte durée</a:t>
            </a:r>
          </a:p>
          <a:p>
            <a:pPr lvl="1">
              <a:buFont typeface="Wingdings" pitchFamily="2" charset="2"/>
              <a:buChar char="Ø"/>
            </a:pPr>
            <a:r>
              <a:rPr lang="fr-BE" dirty="0">
                <a:latin typeface="Calibri" panose="020F0502020204030204" pitchFamily="34" charset="0"/>
              </a:rPr>
              <a:t>B</a:t>
            </a:r>
            <a:r>
              <a:rPr lang="fr-BE" dirty="0" smtClean="0">
                <a:latin typeface="Calibri" panose="020F0502020204030204" pitchFamily="34" charset="0"/>
              </a:rPr>
              <a:t>aux dont la durée est supérieure à 9 ans </a:t>
            </a:r>
            <a:r>
              <a:rPr lang="fr-BE" dirty="0" smtClean="0">
                <a:latin typeface="Calibri" panose="020F0502020204030204" pitchFamily="34" charset="0"/>
              </a:rPr>
              <a:t>– acte </a:t>
            </a:r>
            <a:r>
              <a:rPr lang="fr-BE" dirty="0" smtClean="0">
                <a:latin typeface="Calibri" panose="020F0502020204030204" pitchFamily="34" charset="0"/>
              </a:rPr>
              <a:t>notarié</a:t>
            </a:r>
          </a:p>
          <a:p>
            <a:pPr lvl="1">
              <a:buFont typeface="Wingdings" pitchFamily="2" charset="2"/>
              <a:buChar char="Ø"/>
            </a:pPr>
            <a:r>
              <a:rPr lang="fr-BE" dirty="0">
                <a:latin typeface="Calibri" panose="020F0502020204030204" pitchFamily="34" charset="0"/>
              </a:rPr>
              <a:t>B</a:t>
            </a:r>
            <a:r>
              <a:rPr lang="fr-BE" dirty="0" smtClean="0">
                <a:latin typeface="Calibri" panose="020F0502020204030204" pitchFamily="34" charset="0"/>
              </a:rPr>
              <a:t>aux à vie -acte notarié</a:t>
            </a:r>
          </a:p>
          <a:p>
            <a:pPr>
              <a:buFont typeface="Wingdings" pitchFamily="2" charset="2"/>
              <a:buChar char="Ø"/>
            </a:pPr>
            <a:endParaRPr lang="fr-BE" sz="1800" dirty="0" smtClean="0">
              <a:latin typeface="Calibri" panose="020F050202020403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fr-BE" sz="1800" dirty="0" smtClean="0">
                <a:latin typeface="Calibri" panose="020F0502020204030204" pitchFamily="34" charset="0"/>
              </a:rPr>
              <a:t>Prorogation pour circonstances exceptionnelles</a:t>
            </a:r>
          </a:p>
          <a:p>
            <a:pPr marL="0" indent="0">
              <a:buNone/>
            </a:pPr>
            <a:endParaRPr lang="fr-BE" sz="1800" dirty="0" smtClean="0">
              <a:latin typeface="Calibri" panose="020F0502020204030204" pitchFamily="34" charset="0"/>
            </a:endParaRPr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390787-BB28-4F73-A333-9CE8E0477628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dèle par défaut">
  <a:themeElements>
    <a:clrScheme name="1_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Modèle par défaut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</TotalTime>
  <Words>1114</Words>
  <Application>Microsoft Office PowerPoint</Application>
  <PresentationFormat>Affichage à l'écran (4:3)</PresentationFormat>
  <Paragraphs>245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1_Modèle par défaut</vt:lpstr>
      <vt:lpstr>ELÉMENTS ESSENTIELS EN MATIÈRE DE BAUX DE RÉSIDENCE PRINCIPALE</vt:lpstr>
      <vt:lpstr>TABLE DES MATIERES</vt:lpstr>
      <vt:lpstr>I. CADRE LEGAL</vt:lpstr>
      <vt:lpstr>II. DEBUT DU BAIL</vt:lpstr>
      <vt:lpstr>II. DEBUT DU BAIL Formalités d’entrée </vt:lpstr>
      <vt:lpstr>III. ELEMENTS FINANCIERS DU BAIL</vt:lpstr>
      <vt:lpstr>III. ELEMENTS FINANCIERS DU BAIL CHARGES</vt:lpstr>
      <vt:lpstr>III. ELEMENTS FINANCIERS DU BAIL GARANTIE LOCATIVE </vt:lpstr>
      <vt:lpstr>IV. DUREE DU BAIL</vt:lpstr>
      <vt:lpstr>IV. DUREE DU BAIL  CONGE</vt:lpstr>
      <vt:lpstr>IV. DUREE DU BAIL  CLAUSE DIPLOMATIQUE </vt:lpstr>
      <vt:lpstr>IV. DUREE DU BAIL BAUX DE COURTE DUREE</vt:lpstr>
      <vt:lpstr>IV. DUREE DU BAIL BAUX DE 9 ANS </vt:lpstr>
      <vt:lpstr>IV. DUREE DU BAIL BAUX DE 9 ANS </vt:lpstr>
      <vt:lpstr>IV. DUREE DU BAIL BAUX DE 9 ANS </vt:lpstr>
      <vt:lpstr>IV. DUREE DU BAIL BAUX DE 9 ANS </vt:lpstr>
      <vt:lpstr>V. EXECUTION DU BAIL</vt:lpstr>
      <vt:lpstr>V. EXECUTION DU BAIL TRANSMISSION DES LIEUX LOUÉS</vt:lpstr>
      <vt:lpstr>VI. FIN DU BAIL </vt:lpstr>
      <vt:lpstr>VII. LITIGES</vt:lpstr>
      <vt:lpstr>Diapositive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Chantal Astorg</dc:creator>
  <cp:lastModifiedBy>Rocco SPAGNUOLO</cp:lastModifiedBy>
  <cp:revision>96</cp:revision>
  <dcterms:created xsi:type="dcterms:W3CDTF">2004-01-08T14:23:47Z</dcterms:created>
  <dcterms:modified xsi:type="dcterms:W3CDTF">2015-10-08T09:43:29Z</dcterms:modified>
</cp:coreProperties>
</file>